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B301B3-20A8-46A8-88A7-84EF8D4906B4}" v="806" dt="2019-07-16T08:39:50.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9" autoAdjust="0"/>
    <p:restoredTop sz="94660"/>
  </p:normalViewPr>
  <p:slideViewPr>
    <p:cSldViewPr snapToGrid="0">
      <p:cViewPr varScale="1">
        <p:scale>
          <a:sx n="86" d="100"/>
          <a:sy n="86" d="100"/>
        </p:scale>
        <p:origin x="45"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lin, Peta: CP: RBKC" userId="937815bd-c9c1-4e56-b08e-78530a549003" providerId="ADAL" clId="{BEABC6ED-F738-40E8-8C41-D1BF2526AD56}"/>
    <pc:docChg chg="undo custSel addSld modSld">
      <pc:chgData name="Newlin, Peta: CP: RBKC" userId="937815bd-c9c1-4e56-b08e-78530a549003" providerId="ADAL" clId="{BEABC6ED-F738-40E8-8C41-D1BF2526AD56}" dt="2019-06-03T14:08:54.008" v="4107" actId="20577"/>
      <pc:docMkLst>
        <pc:docMk/>
      </pc:docMkLst>
      <pc:sldChg chg="modSp">
        <pc:chgData name="Newlin, Peta: CP: RBKC" userId="937815bd-c9c1-4e56-b08e-78530a549003" providerId="ADAL" clId="{BEABC6ED-F738-40E8-8C41-D1BF2526AD56}" dt="2019-06-03T12:53:03.989" v="3081" actId="27636"/>
        <pc:sldMkLst>
          <pc:docMk/>
          <pc:sldMk cId="3835575782" sldId="257"/>
        </pc:sldMkLst>
        <pc:spChg chg="mod">
          <ac:chgData name="Newlin, Peta: CP: RBKC" userId="937815bd-c9c1-4e56-b08e-78530a549003" providerId="ADAL" clId="{BEABC6ED-F738-40E8-8C41-D1BF2526AD56}" dt="2019-06-03T12:53:03.989" v="3081" actId="27636"/>
          <ac:spMkLst>
            <pc:docMk/>
            <pc:sldMk cId="3835575782" sldId="257"/>
            <ac:spMk id="3" creationId="{DE16C4DC-A615-4F3C-800C-3C0ADA11EA33}"/>
          </ac:spMkLst>
        </pc:spChg>
      </pc:sldChg>
      <pc:sldChg chg="modSp add">
        <pc:chgData name="Newlin, Peta: CP: RBKC" userId="937815bd-c9c1-4e56-b08e-78530a549003" providerId="ADAL" clId="{BEABC6ED-F738-40E8-8C41-D1BF2526AD56}" dt="2019-06-03T12:34:48.244" v="2520" actId="20577"/>
        <pc:sldMkLst>
          <pc:docMk/>
          <pc:sldMk cId="1954969563" sldId="258"/>
        </pc:sldMkLst>
        <pc:spChg chg="mod">
          <ac:chgData name="Newlin, Peta: CP: RBKC" userId="937815bd-c9c1-4e56-b08e-78530a549003" providerId="ADAL" clId="{BEABC6ED-F738-40E8-8C41-D1BF2526AD56}" dt="2019-06-03T12:34:48.244" v="2520" actId="20577"/>
          <ac:spMkLst>
            <pc:docMk/>
            <pc:sldMk cId="1954969563" sldId="258"/>
            <ac:spMk id="3" creationId="{DE16C4DC-A615-4F3C-800C-3C0ADA11EA33}"/>
          </ac:spMkLst>
        </pc:spChg>
      </pc:sldChg>
      <pc:sldChg chg="modSp add">
        <pc:chgData name="Newlin, Peta: CP: RBKC" userId="937815bd-c9c1-4e56-b08e-78530a549003" providerId="ADAL" clId="{BEABC6ED-F738-40E8-8C41-D1BF2526AD56}" dt="2019-06-03T14:05:22.468" v="4041" actId="5793"/>
        <pc:sldMkLst>
          <pc:docMk/>
          <pc:sldMk cId="239031071" sldId="259"/>
        </pc:sldMkLst>
        <pc:spChg chg="mod">
          <ac:chgData name="Newlin, Peta: CP: RBKC" userId="937815bd-c9c1-4e56-b08e-78530a549003" providerId="ADAL" clId="{BEABC6ED-F738-40E8-8C41-D1BF2526AD56}" dt="2019-06-03T14:05:22.468" v="4041" actId="5793"/>
          <ac:spMkLst>
            <pc:docMk/>
            <pc:sldMk cId="239031071" sldId="259"/>
            <ac:spMk id="3" creationId="{DE16C4DC-A615-4F3C-800C-3C0ADA11EA33}"/>
          </ac:spMkLst>
        </pc:spChg>
      </pc:sldChg>
      <pc:sldChg chg="modSp add">
        <pc:chgData name="Newlin, Peta: CP: RBKC" userId="937815bd-c9c1-4e56-b08e-78530a549003" providerId="ADAL" clId="{BEABC6ED-F738-40E8-8C41-D1BF2526AD56}" dt="2019-06-03T13:00:12.800" v="3277" actId="27636"/>
        <pc:sldMkLst>
          <pc:docMk/>
          <pc:sldMk cId="2235492190" sldId="260"/>
        </pc:sldMkLst>
        <pc:spChg chg="mod">
          <ac:chgData name="Newlin, Peta: CP: RBKC" userId="937815bd-c9c1-4e56-b08e-78530a549003" providerId="ADAL" clId="{BEABC6ED-F738-40E8-8C41-D1BF2526AD56}" dt="2019-06-03T13:00:12.800" v="3277" actId="27636"/>
          <ac:spMkLst>
            <pc:docMk/>
            <pc:sldMk cId="2235492190" sldId="260"/>
            <ac:spMk id="3" creationId="{DE16C4DC-A615-4F3C-800C-3C0ADA11EA33}"/>
          </ac:spMkLst>
        </pc:spChg>
      </pc:sldChg>
      <pc:sldChg chg="modSp add">
        <pc:chgData name="Newlin, Peta: CP: RBKC" userId="937815bd-c9c1-4e56-b08e-78530a549003" providerId="ADAL" clId="{BEABC6ED-F738-40E8-8C41-D1BF2526AD56}" dt="2019-06-03T14:08:54.008" v="4107" actId="20577"/>
        <pc:sldMkLst>
          <pc:docMk/>
          <pc:sldMk cId="1731747369" sldId="261"/>
        </pc:sldMkLst>
        <pc:spChg chg="mod">
          <ac:chgData name="Newlin, Peta: CP: RBKC" userId="937815bd-c9c1-4e56-b08e-78530a549003" providerId="ADAL" clId="{BEABC6ED-F738-40E8-8C41-D1BF2526AD56}" dt="2019-06-03T13:36:32.995" v="3283"/>
          <ac:spMkLst>
            <pc:docMk/>
            <pc:sldMk cId="1731747369" sldId="261"/>
            <ac:spMk id="2" creationId="{03AA56BD-5CE1-4E89-BC3F-2D8F7B6954CB}"/>
          </ac:spMkLst>
        </pc:spChg>
        <pc:spChg chg="mod">
          <ac:chgData name="Newlin, Peta: CP: RBKC" userId="937815bd-c9c1-4e56-b08e-78530a549003" providerId="ADAL" clId="{BEABC6ED-F738-40E8-8C41-D1BF2526AD56}" dt="2019-06-03T14:08:54.008" v="4107" actId="20577"/>
          <ac:spMkLst>
            <pc:docMk/>
            <pc:sldMk cId="1731747369" sldId="261"/>
            <ac:spMk id="3" creationId="{E7D7B3F4-AD5C-4CB5-A4AE-2EF45400E43A}"/>
          </ac:spMkLst>
        </pc:spChg>
      </pc:sldChg>
    </pc:docChg>
  </pc:docChgLst>
  <pc:docChgLst>
    <pc:chgData name="Newlin, Peta: CP: RBKC" userId="937815bd-c9c1-4e56-b08e-78530a549003" providerId="ADAL" clId="{E6B301B3-20A8-46A8-88A7-84EF8D4906B4}"/>
    <pc:docChg chg="custSel addSld modSld sldOrd">
      <pc:chgData name="Newlin, Peta: CP: RBKC" userId="937815bd-c9c1-4e56-b08e-78530a549003" providerId="ADAL" clId="{E6B301B3-20A8-46A8-88A7-84EF8D4906B4}" dt="2019-07-16T08:39:50.760" v="805" actId="20577"/>
      <pc:docMkLst>
        <pc:docMk/>
      </pc:docMkLst>
      <pc:sldChg chg="addSp modSp mod setBg">
        <pc:chgData name="Newlin, Peta: CP: RBKC" userId="937815bd-c9c1-4e56-b08e-78530a549003" providerId="ADAL" clId="{E6B301B3-20A8-46A8-88A7-84EF8D4906B4}" dt="2019-07-16T08:13:38.493" v="643" actId="14100"/>
        <pc:sldMkLst>
          <pc:docMk/>
          <pc:sldMk cId="88954588" sldId="256"/>
        </pc:sldMkLst>
        <pc:spChg chg="mod">
          <ac:chgData name="Newlin, Peta: CP: RBKC" userId="937815bd-c9c1-4e56-b08e-78530a549003" providerId="ADAL" clId="{E6B301B3-20A8-46A8-88A7-84EF8D4906B4}" dt="2019-07-16T08:11:46.233" v="638" actId="688"/>
          <ac:spMkLst>
            <pc:docMk/>
            <pc:sldMk cId="88954588" sldId="256"/>
            <ac:spMk id="2" creationId="{B3552B5A-40F5-4FF8-A0E6-3DE883B28993}"/>
          </ac:spMkLst>
        </pc:spChg>
        <pc:spChg chg="mod">
          <ac:chgData name="Newlin, Peta: CP: RBKC" userId="937815bd-c9c1-4e56-b08e-78530a549003" providerId="ADAL" clId="{E6B301B3-20A8-46A8-88A7-84EF8D4906B4}" dt="2019-07-16T08:11:32.345" v="636" actId="26606"/>
          <ac:spMkLst>
            <pc:docMk/>
            <pc:sldMk cId="88954588" sldId="256"/>
            <ac:spMk id="3" creationId="{37F9CEEC-E1CB-47E3-B7A5-309513760256}"/>
          </ac:spMkLst>
        </pc:spChg>
        <pc:spChg chg="add">
          <ac:chgData name="Newlin, Peta: CP: RBKC" userId="937815bd-c9c1-4e56-b08e-78530a549003" providerId="ADAL" clId="{E6B301B3-20A8-46A8-88A7-84EF8D4906B4}" dt="2019-07-16T08:11:32.345" v="636" actId="26606"/>
          <ac:spMkLst>
            <pc:docMk/>
            <pc:sldMk cId="88954588" sldId="256"/>
            <ac:spMk id="10" creationId="{283A93BD-A469-4D4C-8A1F-5668AE9758E9}"/>
          </ac:spMkLst>
        </pc:spChg>
        <pc:picChg chg="add mod">
          <ac:chgData name="Newlin, Peta: CP: RBKC" userId="937815bd-c9c1-4e56-b08e-78530a549003" providerId="ADAL" clId="{E6B301B3-20A8-46A8-88A7-84EF8D4906B4}" dt="2019-07-16T08:13:38.493" v="643" actId="14100"/>
          <ac:picMkLst>
            <pc:docMk/>
            <pc:sldMk cId="88954588" sldId="256"/>
            <ac:picMk id="5" creationId="{47EB9F8A-174D-4060-A099-BD2C3DD3E4F9}"/>
          </ac:picMkLst>
        </pc:picChg>
      </pc:sldChg>
      <pc:sldChg chg="ord">
        <pc:chgData name="Newlin, Peta: CP: RBKC" userId="937815bd-c9c1-4e56-b08e-78530a549003" providerId="ADAL" clId="{E6B301B3-20A8-46A8-88A7-84EF8D4906B4}" dt="2019-07-16T07:42:38.421" v="379"/>
        <pc:sldMkLst>
          <pc:docMk/>
          <pc:sldMk cId="3835575782" sldId="257"/>
        </pc:sldMkLst>
      </pc:sldChg>
      <pc:sldChg chg="addSp delSp modSp">
        <pc:chgData name="Newlin, Peta: CP: RBKC" userId="937815bd-c9c1-4e56-b08e-78530a549003" providerId="ADAL" clId="{E6B301B3-20A8-46A8-88A7-84EF8D4906B4}" dt="2019-07-16T07:47:35.153" v="616"/>
        <pc:sldMkLst>
          <pc:docMk/>
          <pc:sldMk cId="1954969563" sldId="258"/>
        </pc:sldMkLst>
        <pc:spChg chg="mod">
          <ac:chgData name="Newlin, Peta: CP: RBKC" userId="937815bd-c9c1-4e56-b08e-78530a549003" providerId="ADAL" clId="{E6B301B3-20A8-46A8-88A7-84EF8D4906B4}" dt="2019-07-16T07:47:19.305" v="613" actId="20577"/>
          <ac:spMkLst>
            <pc:docMk/>
            <pc:sldMk cId="1954969563" sldId="258"/>
            <ac:spMk id="3" creationId="{DE16C4DC-A615-4F3C-800C-3C0ADA11EA33}"/>
          </ac:spMkLst>
        </pc:spChg>
        <pc:spChg chg="add del mod">
          <ac:chgData name="Newlin, Peta: CP: RBKC" userId="937815bd-c9c1-4e56-b08e-78530a549003" providerId="ADAL" clId="{E6B301B3-20A8-46A8-88A7-84EF8D4906B4}" dt="2019-07-16T07:47:35.153" v="616"/>
          <ac:spMkLst>
            <pc:docMk/>
            <pc:sldMk cId="1954969563" sldId="258"/>
            <ac:spMk id="4" creationId="{DC50B76B-E5AC-4332-B48D-22A87D8425BC}"/>
          </ac:spMkLst>
        </pc:spChg>
        <pc:spChg chg="add del">
          <ac:chgData name="Newlin, Peta: CP: RBKC" userId="937815bd-c9c1-4e56-b08e-78530a549003" providerId="ADAL" clId="{E6B301B3-20A8-46A8-88A7-84EF8D4906B4}" dt="2019-07-16T07:46:51.272" v="551"/>
          <ac:spMkLst>
            <pc:docMk/>
            <pc:sldMk cId="1954969563" sldId="258"/>
            <ac:spMk id="5" creationId="{BF785003-51D7-4284-A90C-F724D99CA14E}"/>
          </ac:spMkLst>
        </pc:spChg>
      </pc:sldChg>
      <pc:sldChg chg="ord">
        <pc:chgData name="Newlin, Peta: CP: RBKC" userId="937815bd-c9c1-4e56-b08e-78530a549003" providerId="ADAL" clId="{E6B301B3-20A8-46A8-88A7-84EF8D4906B4}" dt="2019-07-16T07:42:57.706" v="380"/>
        <pc:sldMkLst>
          <pc:docMk/>
          <pc:sldMk cId="239031071" sldId="259"/>
        </pc:sldMkLst>
      </pc:sldChg>
      <pc:sldChg chg="modSp">
        <pc:chgData name="Newlin, Peta: CP: RBKC" userId="937815bd-c9c1-4e56-b08e-78530a549003" providerId="ADAL" clId="{E6B301B3-20A8-46A8-88A7-84EF8D4906B4}" dt="2019-07-16T07:42:12.719" v="378" actId="12"/>
        <pc:sldMkLst>
          <pc:docMk/>
          <pc:sldMk cId="2235492190" sldId="260"/>
        </pc:sldMkLst>
        <pc:spChg chg="mod">
          <ac:chgData name="Newlin, Peta: CP: RBKC" userId="937815bd-c9c1-4e56-b08e-78530a549003" providerId="ADAL" clId="{E6B301B3-20A8-46A8-88A7-84EF8D4906B4}" dt="2019-07-16T07:42:12.719" v="378" actId="12"/>
          <ac:spMkLst>
            <pc:docMk/>
            <pc:sldMk cId="2235492190" sldId="260"/>
            <ac:spMk id="3" creationId="{DE16C4DC-A615-4F3C-800C-3C0ADA11EA33}"/>
          </ac:spMkLst>
        </pc:spChg>
      </pc:sldChg>
      <pc:sldChg chg="modSp">
        <pc:chgData name="Newlin, Peta: CP: RBKC" userId="937815bd-c9c1-4e56-b08e-78530a549003" providerId="ADAL" clId="{E6B301B3-20A8-46A8-88A7-84EF8D4906B4}" dt="2019-07-16T08:39:50.760" v="805" actId="20577"/>
        <pc:sldMkLst>
          <pc:docMk/>
          <pc:sldMk cId="1731747369" sldId="261"/>
        </pc:sldMkLst>
        <pc:spChg chg="mod">
          <ac:chgData name="Newlin, Peta: CP: RBKC" userId="937815bd-c9c1-4e56-b08e-78530a549003" providerId="ADAL" clId="{E6B301B3-20A8-46A8-88A7-84EF8D4906B4}" dt="2019-07-16T08:39:50.760" v="805" actId="20577"/>
          <ac:spMkLst>
            <pc:docMk/>
            <pc:sldMk cId="1731747369" sldId="261"/>
            <ac:spMk id="3" creationId="{E7D7B3F4-AD5C-4CB5-A4AE-2EF45400E43A}"/>
          </ac:spMkLst>
        </pc:spChg>
      </pc:sldChg>
      <pc:sldChg chg="addSp modSp add">
        <pc:chgData name="Newlin, Peta: CP: RBKC" userId="937815bd-c9c1-4e56-b08e-78530a549003" providerId="ADAL" clId="{E6B301B3-20A8-46A8-88A7-84EF8D4906B4}" dt="2019-07-16T08:08:02.501" v="629" actId="14100"/>
        <pc:sldMkLst>
          <pc:docMk/>
          <pc:sldMk cId="3823537726" sldId="262"/>
        </pc:sldMkLst>
        <pc:picChg chg="add mod">
          <ac:chgData name="Newlin, Peta: CP: RBKC" userId="937815bd-c9c1-4e56-b08e-78530a549003" providerId="ADAL" clId="{E6B301B3-20A8-46A8-88A7-84EF8D4906B4}" dt="2019-07-16T08:08:02.501" v="629" actId="14100"/>
          <ac:picMkLst>
            <pc:docMk/>
            <pc:sldMk cId="3823537726" sldId="262"/>
            <ac:picMk id="3" creationId="{96D9E407-FE2B-453B-9B12-2A72CE3F780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464BC-E05A-4D07-BFCA-91AD3AA12A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C0CA1CD-355C-4CAE-BE82-51D1633841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9C1093-94D3-4348-A8D3-4E78A6A5C4D7}"/>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3ED4985E-6728-41B4-BB67-11B6D1F206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3E5891-D722-4DE9-8722-DF63536D2B1C}"/>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3856602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C70B-634A-48A6-BFAC-64950F3E82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551A71-7DC7-43E9-8A2D-7E0D120F78B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91F58C-71BD-4CD5-A59B-094268F67EED}"/>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53CF837E-D9C5-4273-919F-9B1DBA5DBA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600883-8F2B-4B5A-A6FA-BF067794D6EB}"/>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15842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81A891-697D-49B4-9EFA-C59C393E34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291775-6D80-45DC-8576-9397F164CED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2D59A6-28F2-4968-8AA0-6965A3A5E95B}"/>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E9564DBB-94C7-4703-96B0-C28B00A483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240AB6-6B1B-4DD6-ACB1-9BDE0D6F1001}"/>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287960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E36B8-AEFC-4047-8739-D2529BC6E8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E90EBF-8A27-4244-A182-DF10C8DA47B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EA7CFA-B492-4216-8ECE-A92F341201ED}"/>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01474D13-021B-4DD8-ADE8-7B9CD71415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9BBA2E-8E02-412F-BE3D-6B504E31CC74}"/>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1094910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6FDE0-74BA-4AD2-A962-43B8B50C0D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9E22AE-D5EA-48FD-BE8E-E295CAE3CF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E293B4D-6076-4FBB-9DBE-B5F5C223B6C6}"/>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2D59C60A-585A-4219-82FC-40EE203BB9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9A4754-7D6A-4862-8A37-9588AA3CF226}"/>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146399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7C2C5-A81A-40CF-8F56-94741E83A8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7A47F35-FC95-4C7E-925F-D084F4CB071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835AF0-51A8-41BD-8560-3734B0A0A58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22C48BD-2A7E-411A-B466-BC641E478AD5}"/>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6" name="Footer Placeholder 5">
            <a:extLst>
              <a:ext uri="{FF2B5EF4-FFF2-40B4-BE49-F238E27FC236}">
                <a16:creationId xmlns:a16="http://schemas.microsoft.com/office/drawing/2014/main" id="{CA76A380-CBCE-4FC3-A0A8-2F9C9EB3B9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AC22D0-3B86-4AC5-AEE2-B9498DD7B11A}"/>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2204983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FB720-47C8-4E1B-AE48-4F1B041753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FE23D9F-0F43-411A-A797-FA04BDA1B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68B9A9A-7D6A-4409-BFAC-3F4354A319C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61A3B0-2B50-49D6-8217-163026ED91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CB8895-6295-4CE1-95A2-9CE45B7A3F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0F9D6E-2525-48F0-91C2-0CC39600EA87}"/>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8" name="Footer Placeholder 7">
            <a:extLst>
              <a:ext uri="{FF2B5EF4-FFF2-40B4-BE49-F238E27FC236}">
                <a16:creationId xmlns:a16="http://schemas.microsoft.com/office/drawing/2014/main" id="{E4ACBEE2-C45D-409D-ADE4-4A4ACF6F05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4108FC2-6134-4102-82DE-7981F87B36E9}"/>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607369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3EB4B-6C2F-4E12-8672-183EDE4DC82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5B0E792-69F1-43B8-AA5D-5ACADE7D25FF}"/>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4" name="Footer Placeholder 3">
            <a:extLst>
              <a:ext uri="{FF2B5EF4-FFF2-40B4-BE49-F238E27FC236}">
                <a16:creationId xmlns:a16="http://schemas.microsoft.com/office/drawing/2014/main" id="{FE0D26E5-A650-4FF9-9132-7814B5AE6A0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F0A145B-22B2-430E-B3F0-8D5D9F4E27DE}"/>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227781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FF3BAD-8C82-42A4-9B19-DF1CDB1094F4}"/>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3" name="Footer Placeholder 2">
            <a:extLst>
              <a:ext uri="{FF2B5EF4-FFF2-40B4-BE49-F238E27FC236}">
                <a16:creationId xmlns:a16="http://schemas.microsoft.com/office/drawing/2014/main" id="{57DD9E7E-5E28-408C-85E9-01D70BB274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F64BDC9-6266-4644-A939-8EC05D1F12D7}"/>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415139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EFC36-99F6-4D32-BABB-73170C507E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980306-FD61-4C44-BE62-10366CCA05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C3CE8FA-F729-4FBC-87E6-30AFF331C9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BB03C1-F21C-43FA-80D0-323C4E68086C}"/>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6" name="Footer Placeholder 5">
            <a:extLst>
              <a:ext uri="{FF2B5EF4-FFF2-40B4-BE49-F238E27FC236}">
                <a16:creationId xmlns:a16="http://schemas.microsoft.com/office/drawing/2014/main" id="{8A2F9390-C76A-428C-99B8-87C58DA964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DF2189-BB12-4E29-9E20-CF4950737445}"/>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328484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059F-D359-4F45-9057-C83E6E37D5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C27F321-E93C-450F-8CFC-B1A15DAA43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230214C-A279-40C2-927D-368F5DCF62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F257D64-0223-4DD7-9DCC-83122B9610E7}"/>
              </a:ext>
            </a:extLst>
          </p:cNvPr>
          <p:cNvSpPr>
            <a:spLocks noGrp="1"/>
          </p:cNvSpPr>
          <p:nvPr>
            <p:ph type="dt" sz="half" idx="10"/>
          </p:nvPr>
        </p:nvSpPr>
        <p:spPr/>
        <p:txBody>
          <a:bodyPr/>
          <a:lstStyle/>
          <a:p>
            <a:fld id="{8B4F84D5-BB9E-43AA-B797-D48C45C42FFD}" type="datetimeFigureOut">
              <a:rPr lang="en-GB" smtClean="0"/>
              <a:t>16/07/2019</a:t>
            </a:fld>
            <a:endParaRPr lang="en-GB"/>
          </a:p>
        </p:txBody>
      </p:sp>
      <p:sp>
        <p:nvSpPr>
          <p:cNvPr id="6" name="Footer Placeholder 5">
            <a:extLst>
              <a:ext uri="{FF2B5EF4-FFF2-40B4-BE49-F238E27FC236}">
                <a16:creationId xmlns:a16="http://schemas.microsoft.com/office/drawing/2014/main" id="{BBB7986D-EA10-4DD9-9384-A158D226C34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47A72C-4313-4041-8930-4A047FAB2B30}"/>
              </a:ext>
            </a:extLst>
          </p:cNvPr>
          <p:cNvSpPr>
            <a:spLocks noGrp="1"/>
          </p:cNvSpPr>
          <p:nvPr>
            <p:ph type="sldNum" sz="quarter" idx="12"/>
          </p:nvPr>
        </p:nvSpPr>
        <p:spPr/>
        <p:txBody>
          <a:bodyPr/>
          <a:lstStyle/>
          <a:p>
            <a:fld id="{1363BC3B-393B-4331-97F8-E1892E0C56AB}" type="slidenum">
              <a:rPr lang="en-GB" smtClean="0"/>
              <a:t>‹#›</a:t>
            </a:fld>
            <a:endParaRPr lang="en-GB"/>
          </a:p>
        </p:txBody>
      </p:sp>
    </p:spTree>
    <p:extLst>
      <p:ext uri="{BB962C8B-B14F-4D97-AF65-F5344CB8AC3E}">
        <p14:creationId xmlns:p14="http://schemas.microsoft.com/office/powerpoint/2010/main" val="3795208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36A1C9-5261-4D02-94E3-28D0D5EC0E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34D555-7ECF-4BDB-8B5D-B81B2A26A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C7E9F6-78EA-482E-B64D-C5CE978616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4F84D5-BB9E-43AA-B797-D48C45C42FFD}" type="datetimeFigureOut">
              <a:rPr lang="en-GB" smtClean="0"/>
              <a:t>16/07/2019</a:t>
            </a:fld>
            <a:endParaRPr lang="en-GB"/>
          </a:p>
        </p:txBody>
      </p:sp>
      <p:sp>
        <p:nvSpPr>
          <p:cNvPr id="5" name="Footer Placeholder 4">
            <a:extLst>
              <a:ext uri="{FF2B5EF4-FFF2-40B4-BE49-F238E27FC236}">
                <a16:creationId xmlns:a16="http://schemas.microsoft.com/office/drawing/2014/main" id="{2555469F-479B-4D78-9E59-918E99C4C4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6241E83-9F66-4F13-A400-E560C8326A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3BC3B-393B-4331-97F8-E1892E0C56AB}" type="slidenum">
              <a:rPr lang="en-GB" smtClean="0"/>
              <a:t>‹#›</a:t>
            </a:fld>
            <a:endParaRPr lang="en-GB"/>
          </a:p>
        </p:txBody>
      </p:sp>
    </p:spTree>
    <p:extLst>
      <p:ext uri="{BB962C8B-B14F-4D97-AF65-F5344CB8AC3E}">
        <p14:creationId xmlns:p14="http://schemas.microsoft.com/office/powerpoint/2010/main" val="62944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52B5A-40F5-4FF8-A0E6-3DE883B28993}"/>
              </a:ext>
            </a:extLst>
          </p:cNvPr>
          <p:cNvSpPr>
            <a:spLocks noGrp="1"/>
          </p:cNvSpPr>
          <p:nvPr>
            <p:ph type="ctrTitle"/>
          </p:nvPr>
        </p:nvSpPr>
        <p:spPr>
          <a:xfrm>
            <a:off x="650449" y="4445251"/>
            <a:ext cx="10901471" cy="1350712"/>
          </a:xfrm>
          <a:noFill/>
        </p:spPr>
        <p:txBody>
          <a:bodyPr>
            <a:normAutofit/>
          </a:bodyPr>
          <a:lstStyle/>
          <a:p>
            <a:r>
              <a:rPr lang="en-GB" sz="4200" b="1" dirty="0">
                <a:latin typeface="Arial" panose="020B0604020202020204" pitchFamily="34" charset="0"/>
                <a:cs typeface="Arial" panose="020B0604020202020204" pitchFamily="34" charset="0"/>
              </a:rPr>
              <a:t>Guidance</a:t>
            </a:r>
            <a:br>
              <a:rPr lang="en-GB" sz="4200" b="1" dirty="0">
                <a:latin typeface="Arial" panose="020B0604020202020204" pitchFamily="34" charset="0"/>
                <a:cs typeface="Arial" panose="020B0604020202020204" pitchFamily="34" charset="0"/>
              </a:rPr>
            </a:br>
            <a:r>
              <a:rPr lang="en-GB" sz="4200" b="1" dirty="0">
                <a:latin typeface="Arial" panose="020B0604020202020204" pitchFamily="34" charset="0"/>
                <a:cs typeface="Arial" panose="020B0604020202020204" pitchFamily="34" charset="0"/>
              </a:rPr>
              <a:t>and FAQ’s</a:t>
            </a:r>
          </a:p>
        </p:txBody>
      </p:sp>
      <p:sp>
        <p:nvSpPr>
          <p:cNvPr id="3" name="Subtitle 2">
            <a:extLst>
              <a:ext uri="{FF2B5EF4-FFF2-40B4-BE49-F238E27FC236}">
                <a16:creationId xmlns:a16="http://schemas.microsoft.com/office/drawing/2014/main" id="{37F9CEEC-E1CB-47E3-B7A5-309513760256}"/>
              </a:ext>
            </a:extLst>
          </p:cNvPr>
          <p:cNvSpPr>
            <a:spLocks noGrp="1"/>
          </p:cNvSpPr>
          <p:nvPr>
            <p:ph type="subTitle" idx="1"/>
          </p:nvPr>
        </p:nvSpPr>
        <p:spPr>
          <a:xfrm>
            <a:off x="650449" y="5795963"/>
            <a:ext cx="10901471" cy="560388"/>
          </a:xfrm>
          <a:noFill/>
        </p:spPr>
        <p:txBody>
          <a:bodyPr>
            <a:normAutofit/>
          </a:bodyPr>
          <a:lstStyle/>
          <a:p>
            <a:endParaRPr lang="en-GB" dirty="0"/>
          </a:p>
        </p:txBody>
      </p:sp>
      <p:sp>
        <p:nvSpPr>
          <p:cNvPr id="10" name="Rounded Rectangle 18">
            <a:extLst>
              <a:ext uri="{FF2B5EF4-FFF2-40B4-BE49-F238E27FC236}">
                <a16:creationId xmlns:a16="http://schemas.microsoft.com/office/drawing/2014/main" id="{283A93BD-A469-4D4C-8A1F-5668AE9758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28565" y="503573"/>
            <a:ext cx="7134870" cy="3599401"/>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logo&#10;&#10;Description generated with very high confidence">
            <a:extLst>
              <a:ext uri="{FF2B5EF4-FFF2-40B4-BE49-F238E27FC236}">
                <a16:creationId xmlns:a16="http://schemas.microsoft.com/office/drawing/2014/main" id="{47EB9F8A-174D-4060-A099-BD2C3DD3E4F9}"/>
              </a:ext>
            </a:extLst>
          </p:cNvPr>
          <p:cNvPicPr>
            <a:picLocks noChangeAspect="1"/>
          </p:cNvPicPr>
          <p:nvPr/>
        </p:nvPicPr>
        <p:blipFill rotWithShape="1">
          <a:blip r:embed="rId2">
            <a:extLst>
              <a:ext uri="{28A0092B-C50C-407E-A947-70E740481C1C}">
                <a14:useLocalDpi xmlns:a14="http://schemas.microsoft.com/office/drawing/2010/main" val="0"/>
              </a:ext>
            </a:extLst>
          </a:blip>
          <a:srcRect r="1" b="18457"/>
          <a:stretch/>
        </p:blipFill>
        <p:spPr>
          <a:xfrm>
            <a:off x="1032164" y="666496"/>
            <a:ext cx="10571018" cy="3905503"/>
          </a:xfrm>
          <a:prstGeom prst="rect">
            <a:avLst/>
          </a:prstGeom>
          <a:effectLst/>
        </p:spPr>
      </p:pic>
    </p:spTree>
    <p:extLst>
      <p:ext uri="{BB962C8B-B14F-4D97-AF65-F5344CB8AC3E}">
        <p14:creationId xmlns:p14="http://schemas.microsoft.com/office/powerpoint/2010/main" val="88954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F939-0452-4354-9CF7-C27B80F2A3E2}"/>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Shared Parental FAQ’s</a:t>
            </a:r>
          </a:p>
        </p:txBody>
      </p:sp>
      <p:sp>
        <p:nvSpPr>
          <p:cNvPr id="3" name="Content Placeholder 2">
            <a:extLst>
              <a:ext uri="{FF2B5EF4-FFF2-40B4-BE49-F238E27FC236}">
                <a16:creationId xmlns:a16="http://schemas.microsoft.com/office/drawing/2014/main" id="{DE16C4DC-A615-4F3C-800C-3C0ADA11EA33}"/>
              </a:ext>
            </a:extLst>
          </p:cNvPr>
          <p:cNvSpPr>
            <a:spLocks noGrp="1"/>
          </p:cNvSpPr>
          <p:nvPr>
            <p:ph idx="1"/>
          </p:nvPr>
        </p:nvSpPr>
        <p:spPr>
          <a:xfrm>
            <a:off x="838200" y="1402080"/>
            <a:ext cx="10515600" cy="4774883"/>
          </a:xfrm>
        </p:spPr>
        <p:txBody>
          <a:bodyPr>
            <a:normAutofit/>
          </a:bodyPr>
          <a:lstStyle/>
          <a:p>
            <a:pPr marL="0" indent="0">
              <a:buNone/>
            </a:pPr>
            <a:r>
              <a:rPr lang="en-GB" sz="1500" b="1" dirty="0">
                <a:latin typeface="Arial" panose="020B0604020202020204" pitchFamily="34" charset="0"/>
                <a:cs typeface="Arial" panose="020B0604020202020204" pitchFamily="34" charset="0"/>
              </a:rPr>
              <a:t>Q. Can I take paternity leave followed by SPL, then annual leave?</a:t>
            </a:r>
          </a:p>
          <a:p>
            <a:pPr marL="0" indent="0">
              <a:buNone/>
            </a:pPr>
            <a:r>
              <a:rPr lang="en-GB" sz="1500" dirty="0">
                <a:latin typeface="Arial" panose="020B0604020202020204" pitchFamily="34" charset="0"/>
                <a:cs typeface="Arial" panose="020B0604020202020204" pitchFamily="34" charset="0"/>
              </a:rPr>
              <a:t>A. This is classed as discontinuous and should be agreed with your line manager in advance.  </a:t>
            </a:r>
          </a:p>
          <a:p>
            <a:pPr marL="0" indent="0">
              <a:buNone/>
            </a:pPr>
            <a:endParaRPr lang="en-GB" sz="1500" dirty="0">
              <a:latin typeface="Arial" panose="020B0604020202020204" pitchFamily="34" charset="0"/>
              <a:cs typeface="Arial" panose="020B0604020202020204" pitchFamily="34" charset="0"/>
            </a:endParaRPr>
          </a:p>
          <a:p>
            <a:pPr marL="0" indent="0">
              <a:buNone/>
            </a:pPr>
            <a:r>
              <a:rPr lang="en-GB" sz="1500" b="1" dirty="0">
                <a:latin typeface="Arial" panose="020B0604020202020204" pitchFamily="34" charset="0"/>
                <a:cs typeface="Arial" panose="020B0604020202020204" pitchFamily="34" charset="0"/>
              </a:rPr>
              <a:t>Q. Can SPL be used as to reduce my hours over a number of months?</a:t>
            </a:r>
          </a:p>
          <a:p>
            <a:pPr marL="0" indent="0">
              <a:buNone/>
            </a:pPr>
            <a:r>
              <a:rPr lang="en-GB" sz="1500" dirty="0">
                <a:latin typeface="Arial" panose="020B0604020202020204" pitchFamily="34" charset="0"/>
                <a:cs typeface="Arial" panose="020B0604020202020204" pitchFamily="34" charset="0"/>
              </a:rPr>
              <a:t>A.  SPL can only be taken in full weeks and is not intended to be a substitute to our flexible working policy</a:t>
            </a:r>
          </a:p>
          <a:p>
            <a:pPr marL="0" indent="0">
              <a:buNone/>
            </a:pPr>
            <a:endParaRPr lang="en-GB" sz="1500" dirty="0">
              <a:latin typeface="Arial" panose="020B0604020202020204" pitchFamily="34" charset="0"/>
              <a:cs typeface="Arial" panose="020B0604020202020204" pitchFamily="34" charset="0"/>
            </a:endParaRPr>
          </a:p>
          <a:p>
            <a:pPr marL="0" indent="0">
              <a:buNone/>
            </a:pPr>
            <a:r>
              <a:rPr lang="en-GB" sz="1500" b="1" dirty="0">
                <a:latin typeface="Arial" panose="020B0604020202020204" pitchFamily="34" charset="0"/>
                <a:cs typeface="Arial" panose="020B0604020202020204" pitchFamily="34" charset="0"/>
              </a:rPr>
              <a:t>Q. Can me &amp; my partner both take SPL at the same time?</a:t>
            </a:r>
          </a:p>
          <a:p>
            <a:pPr marL="342900" indent="-342900">
              <a:buAutoNum type="alphaUcPeriod"/>
            </a:pPr>
            <a:r>
              <a:rPr lang="en-GB" sz="1500" dirty="0">
                <a:latin typeface="Arial" panose="020B0604020202020204" pitchFamily="34" charset="0"/>
                <a:cs typeface="Arial" panose="020B0604020202020204" pitchFamily="34" charset="0"/>
              </a:rPr>
              <a:t>Yes, as long as both parents meet the eligibility criteria and the mother has formally ended her maternity leave both can be caring for the child using SPL.</a:t>
            </a:r>
          </a:p>
          <a:p>
            <a:pPr marL="0" indent="0">
              <a:buNone/>
            </a:pPr>
            <a:endParaRPr lang="en-GB" sz="1500" dirty="0">
              <a:latin typeface="Arial" panose="020B0604020202020204" pitchFamily="34" charset="0"/>
              <a:cs typeface="Arial" panose="020B0604020202020204" pitchFamily="34" charset="0"/>
            </a:endParaRPr>
          </a:p>
          <a:p>
            <a:pPr marL="342900" indent="-342900">
              <a:buAutoNum type="alphaUcPeriod" startAt="17"/>
            </a:pPr>
            <a:r>
              <a:rPr lang="en-GB" sz="1500" b="1" dirty="0">
                <a:latin typeface="Arial" panose="020B0604020202020204" pitchFamily="34" charset="0"/>
                <a:cs typeface="Arial" panose="020B0604020202020204" pitchFamily="34" charset="0"/>
              </a:rPr>
              <a:t>As mother of the child will I stop receiving occupational maternity/adoption pay if I go onto SPL?</a:t>
            </a:r>
          </a:p>
          <a:p>
            <a:pPr marL="342900" indent="-342900">
              <a:buAutoNum type="alphaUcPeriod"/>
            </a:pPr>
            <a:r>
              <a:rPr lang="en-GB" sz="1500" dirty="0">
                <a:latin typeface="Arial" panose="020B0604020202020204" pitchFamily="34" charset="0"/>
                <a:cs typeface="Arial" panose="020B0604020202020204" pitchFamily="34" charset="0"/>
              </a:rPr>
              <a:t>That is correct, a mother has to ‘curtail’ her maternity leave and will receive statutory Shared Parental Pay instead.  Employees are expected to monitor their payslips to ensure that they are receiving the correct amount of pay.</a:t>
            </a:r>
          </a:p>
          <a:p>
            <a:pPr marL="342900" indent="-342900">
              <a:buAutoNum type="alphaUcPeriod" startAt="17"/>
            </a:pPr>
            <a:r>
              <a:rPr lang="en-GB" sz="1500" b="1" dirty="0">
                <a:latin typeface="Arial" panose="020B0604020202020204" pitchFamily="34" charset="0"/>
                <a:cs typeface="Arial" panose="020B0604020202020204" pitchFamily="34" charset="0"/>
              </a:rPr>
              <a:t>How much will I be paid if I go onto SPL?</a:t>
            </a:r>
          </a:p>
          <a:p>
            <a:pPr marL="0" indent="0">
              <a:buNone/>
            </a:pPr>
            <a:r>
              <a:rPr lang="en-GB" sz="1500" dirty="0">
                <a:latin typeface="Arial" panose="020B0604020202020204" pitchFamily="34" charset="0"/>
                <a:cs typeface="Arial" panose="020B0604020202020204" pitchFamily="34" charset="0"/>
              </a:rPr>
              <a:t>A.   You will receive the statutory payment, or, 90% of your average weekly earnings, whichever is lower.</a:t>
            </a: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b="1" dirty="0">
              <a:latin typeface="Arial" panose="020B0604020202020204" pitchFamily="34" charset="0"/>
              <a:cs typeface="Arial" panose="020B0604020202020204" pitchFamily="34" charset="0"/>
            </a:endParaRPr>
          </a:p>
          <a:p>
            <a:pPr marL="342900" indent="-342900">
              <a:buAutoNum type="alphaUcPeriod"/>
            </a:pPr>
            <a:endParaRPr lang="en-GB" sz="1600" dirty="0">
              <a:latin typeface="Arial" panose="020B0604020202020204" pitchFamily="34" charset="0"/>
              <a:cs typeface="Arial" panose="020B0604020202020204" pitchFamily="34" charset="0"/>
            </a:endParaRPr>
          </a:p>
          <a:p>
            <a:pPr marL="0" indent="0">
              <a:buNone/>
            </a:pPr>
            <a:endParaRPr lang="en-GB" sz="1600" b="1"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4969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F939-0452-4354-9CF7-C27B80F2A3E2}"/>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Shared Parental FAQ’s</a:t>
            </a:r>
          </a:p>
        </p:txBody>
      </p:sp>
      <p:sp>
        <p:nvSpPr>
          <p:cNvPr id="3" name="Content Placeholder 2">
            <a:extLst>
              <a:ext uri="{FF2B5EF4-FFF2-40B4-BE49-F238E27FC236}">
                <a16:creationId xmlns:a16="http://schemas.microsoft.com/office/drawing/2014/main" id="{DE16C4DC-A615-4F3C-800C-3C0ADA11EA33}"/>
              </a:ext>
            </a:extLst>
          </p:cNvPr>
          <p:cNvSpPr>
            <a:spLocks noGrp="1"/>
          </p:cNvSpPr>
          <p:nvPr>
            <p:ph idx="1"/>
          </p:nvPr>
        </p:nvSpPr>
        <p:spPr/>
        <p:txBody>
          <a:bodyPr>
            <a:normAutofit/>
          </a:bodyPr>
          <a:lstStyle/>
          <a:p>
            <a:pPr marL="0" indent="0">
              <a:buNone/>
            </a:pPr>
            <a:r>
              <a:rPr lang="en-GB" sz="1400" b="1" dirty="0">
                <a:latin typeface="Arial" panose="020B0604020202020204" pitchFamily="34" charset="0"/>
                <a:cs typeface="Arial" panose="020B0604020202020204" pitchFamily="34" charset="0"/>
              </a:rPr>
              <a:t>Q.   Can a mother’s partner begin SPL while the mother is still on maternity leave?</a:t>
            </a:r>
          </a:p>
          <a:p>
            <a:pPr marL="342900" indent="-342900">
              <a:buAutoNum type="alphaUcPeriod"/>
            </a:pPr>
            <a:r>
              <a:rPr lang="en-GB" sz="1400" dirty="0">
                <a:latin typeface="Arial" panose="020B0604020202020204" pitchFamily="34" charset="0"/>
                <a:cs typeface="Arial" panose="020B0604020202020204" pitchFamily="34" charset="0"/>
              </a:rPr>
              <a:t>If the mother has provided her employer with a maternity leave ‘curtailment notice’ and all of the eligibility criteria is met the mother’s partner can begin SPL while the mother is still on maternity leave.</a:t>
            </a:r>
          </a:p>
          <a:p>
            <a:pPr marL="0" indent="0">
              <a:buNone/>
            </a:pPr>
            <a:r>
              <a:rPr lang="en-GB" sz="1400" b="1" dirty="0">
                <a:latin typeface="Arial" panose="020B0604020202020204" pitchFamily="34" charset="0"/>
                <a:cs typeface="Arial" panose="020B0604020202020204" pitchFamily="34" charset="0"/>
              </a:rPr>
              <a:t>Q.   What if the father is an employee but the mother is self-employed?</a:t>
            </a:r>
          </a:p>
          <a:p>
            <a:pPr marL="342900" indent="-342900">
              <a:buAutoNum type="alphaUcPeriod"/>
            </a:pPr>
            <a:r>
              <a:rPr lang="en-GB" sz="1400" dirty="0">
                <a:latin typeface="Arial" panose="020B0604020202020204" pitchFamily="34" charset="0"/>
                <a:cs typeface="Arial" panose="020B0604020202020204" pitchFamily="34" charset="0"/>
              </a:rPr>
              <a:t>The mother cannot take SPL because she is not employed.  If the mother qualifies for maternity allowance, she can shorten this, and give her partner access to shared parental leave if he is employed and complies with the </a:t>
            </a:r>
            <a:r>
              <a:rPr lang="en-GB" sz="1400" i="1" dirty="0">
                <a:latin typeface="Arial" panose="020B0604020202020204" pitchFamily="34" charset="0"/>
                <a:cs typeface="Arial" panose="020B0604020202020204" pitchFamily="34" charset="0"/>
              </a:rPr>
              <a:t>continuity of employment</a:t>
            </a:r>
            <a:r>
              <a:rPr lang="en-GB" sz="1400" dirty="0">
                <a:latin typeface="Arial" panose="020B0604020202020204" pitchFamily="34" charset="0"/>
                <a:cs typeface="Arial" panose="020B0604020202020204" pitchFamily="34" charset="0"/>
              </a:rPr>
              <a:t> test.</a:t>
            </a:r>
          </a:p>
          <a:p>
            <a:pPr marL="0" indent="0" fontAlgn="base">
              <a:buNone/>
            </a:pPr>
            <a:r>
              <a:rPr lang="en-GB" sz="1400" b="1" dirty="0">
                <a:latin typeface="Arial" panose="020B0604020202020204" pitchFamily="34" charset="0"/>
                <a:cs typeface="Arial" panose="020B0604020202020204" pitchFamily="34" charset="0"/>
              </a:rPr>
              <a:t>Q. Who counts as a partner?</a:t>
            </a:r>
          </a:p>
          <a:p>
            <a:pPr marL="342900" indent="-342900" fontAlgn="base">
              <a:buAutoNum type="alphaUcPeriod"/>
            </a:pPr>
            <a:r>
              <a:rPr lang="en-GB" sz="1400" dirty="0">
                <a:latin typeface="Arial" panose="020B0604020202020204" pitchFamily="34" charset="0"/>
                <a:cs typeface="Arial" panose="020B0604020202020204" pitchFamily="34" charset="0"/>
              </a:rPr>
              <a:t>An employee can take shared parental leave with his or her spouse, civil partner or partner. A partner is defined as someone      (whether of a different sex or the same sex) who lives with the employee in an enduring family relationship (but who is not his or her child, parent, grandchild, grandparent, sibling, aunt, uncle, niece or nephew). </a:t>
            </a:r>
          </a:p>
          <a:p>
            <a:pPr marL="0" indent="0" fontAlgn="base">
              <a:buNone/>
            </a:pPr>
            <a:endParaRPr lang="en-GB" sz="1400" dirty="0">
              <a:latin typeface="Arial" panose="020B0604020202020204" pitchFamily="34" charset="0"/>
              <a:cs typeface="Arial" panose="020B0604020202020204" pitchFamily="34" charset="0"/>
            </a:endParaRPr>
          </a:p>
          <a:p>
            <a:pPr marL="0" indent="0" fontAlgn="base">
              <a:buNone/>
            </a:pPr>
            <a:r>
              <a:rPr lang="en-GB" sz="1400" dirty="0">
                <a:latin typeface="Arial" panose="020B0604020202020204" pitchFamily="34" charset="0"/>
                <a:cs typeface="Arial" panose="020B0604020202020204" pitchFamily="34" charset="0"/>
              </a:rPr>
              <a:t>     </a:t>
            </a:r>
          </a:p>
          <a:p>
            <a:pPr marL="0" indent="0" fontAlgn="base">
              <a:buNone/>
            </a:pPr>
            <a:endParaRPr lang="en-GB" sz="1400" dirty="0">
              <a:latin typeface="Arial" panose="020B0604020202020204" pitchFamily="34" charset="0"/>
              <a:cs typeface="Arial" panose="020B0604020202020204" pitchFamily="34" charset="0"/>
            </a:endParaRPr>
          </a:p>
          <a:p>
            <a:pPr marL="0" indent="0" fontAlgn="base">
              <a:buNone/>
            </a:pPr>
            <a:endParaRPr lang="en-GB" sz="1400" dirty="0">
              <a:latin typeface="Arial" panose="020B0604020202020204" pitchFamily="34" charset="0"/>
              <a:cs typeface="Arial" panose="020B0604020202020204" pitchFamily="34" charset="0"/>
            </a:endParaRPr>
          </a:p>
          <a:p>
            <a:pPr marL="0" indent="0" fontAlgn="base">
              <a:buNone/>
            </a:pPr>
            <a:endParaRPr lang="en-GB" sz="1500" dirty="0">
              <a:latin typeface="Arial" panose="020B0604020202020204" pitchFamily="34" charset="0"/>
              <a:cs typeface="Arial" panose="020B0604020202020204" pitchFamily="34" charset="0"/>
            </a:endParaRPr>
          </a:p>
          <a:p>
            <a:pPr marL="0" indent="0">
              <a:buNone/>
            </a:pPr>
            <a:endParaRPr lang="en-GB" sz="1400" b="1" dirty="0">
              <a:latin typeface="Arial" panose="020B0604020202020204" pitchFamily="34" charset="0"/>
              <a:cs typeface="Arial" panose="020B0604020202020204" pitchFamily="34" charset="0"/>
            </a:endParaRPr>
          </a:p>
          <a:p>
            <a:pPr marL="0" indent="0">
              <a:buNone/>
            </a:pPr>
            <a:endParaRPr lang="en-GB" sz="1400" dirty="0">
              <a:latin typeface="Arial" panose="020B0604020202020204" pitchFamily="34" charset="0"/>
              <a:cs typeface="Arial" panose="020B0604020202020204" pitchFamily="34" charset="0"/>
            </a:endParaRPr>
          </a:p>
          <a:p>
            <a:pPr marL="0" indent="0">
              <a:buNone/>
            </a:pPr>
            <a:endParaRPr lang="en-GB" sz="1400" dirty="0"/>
          </a:p>
          <a:p>
            <a:pPr marL="342900" indent="-342900">
              <a:buAutoNum type="alphaUcPeriod"/>
            </a:pPr>
            <a:endParaRPr lang="en-GB" sz="1400" dirty="0"/>
          </a:p>
          <a:p>
            <a:pPr marL="0" indent="0">
              <a:buNone/>
            </a:pPr>
            <a:endParaRPr lang="en-GB" sz="1500" b="1" dirty="0">
              <a:latin typeface="Arial" panose="020B0604020202020204" pitchFamily="34" charset="0"/>
              <a:cs typeface="Arial" panose="020B0604020202020204" pitchFamily="34" charset="0"/>
            </a:endParaRPr>
          </a:p>
          <a:p>
            <a:pPr marL="0" indent="0">
              <a:buNone/>
            </a:pPr>
            <a:endParaRPr lang="en-GB" sz="1500" b="1"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b="1" dirty="0">
              <a:latin typeface="Arial" panose="020B0604020202020204" pitchFamily="34" charset="0"/>
              <a:cs typeface="Arial" panose="020B0604020202020204" pitchFamily="34" charset="0"/>
            </a:endParaRPr>
          </a:p>
          <a:p>
            <a:pPr marL="342900" indent="-342900">
              <a:buAutoNum type="alphaUcPeriod"/>
            </a:pPr>
            <a:endParaRPr lang="en-GB" sz="1600" dirty="0">
              <a:latin typeface="Arial" panose="020B0604020202020204" pitchFamily="34" charset="0"/>
              <a:cs typeface="Arial" panose="020B0604020202020204" pitchFamily="34" charset="0"/>
            </a:endParaRPr>
          </a:p>
          <a:p>
            <a:pPr marL="0" indent="0">
              <a:buNone/>
            </a:pPr>
            <a:endParaRPr lang="en-GB" sz="1600" b="1"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03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F939-0452-4354-9CF7-C27B80F2A3E2}"/>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Shared Parental FAQ’s</a:t>
            </a:r>
          </a:p>
        </p:txBody>
      </p:sp>
      <p:sp>
        <p:nvSpPr>
          <p:cNvPr id="3" name="Content Placeholder 2">
            <a:extLst>
              <a:ext uri="{FF2B5EF4-FFF2-40B4-BE49-F238E27FC236}">
                <a16:creationId xmlns:a16="http://schemas.microsoft.com/office/drawing/2014/main" id="{DE16C4DC-A615-4F3C-800C-3C0ADA11EA33}"/>
              </a:ext>
            </a:extLst>
          </p:cNvPr>
          <p:cNvSpPr>
            <a:spLocks noGrp="1"/>
          </p:cNvSpPr>
          <p:nvPr>
            <p:ph idx="1"/>
          </p:nvPr>
        </p:nvSpPr>
        <p:spPr/>
        <p:txBody>
          <a:bodyPr>
            <a:normAutofit fontScale="85000" lnSpcReduction="20000"/>
          </a:bodyPr>
          <a:lstStyle/>
          <a:p>
            <a:pPr marL="0" indent="0">
              <a:buNone/>
            </a:pPr>
            <a:r>
              <a:rPr lang="en-GB" sz="1500" b="1" dirty="0">
                <a:latin typeface="Arial" panose="020B0604020202020204" pitchFamily="34" charset="0"/>
                <a:cs typeface="Arial" panose="020B0604020202020204" pitchFamily="34" charset="0"/>
              </a:rPr>
              <a:t>Q. What is classed as reasonable contact?</a:t>
            </a:r>
          </a:p>
          <a:p>
            <a:pPr marL="342900" indent="-342900">
              <a:buAutoNum type="alphaUcPeriod"/>
            </a:pPr>
            <a:r>
              <a:rPr lang="en-GB" sz="1500" dirty="0">
                <a:latin typeface="Arial" panose="020B0604020202020204" pitchFamily="34" charset="0"/>
                <a:cs typeface="Arial" panose="020B0604020202020204" pitchFamily="34" charset="0"/>
              </a:rPr>
              <a:t>Reasonable contact is intended to keep you up to date with any relevant information about the Council or your department with the intention that an employees return to work is smoother.  You should jointly agree what reasonable contact is welcome; it might include team meeting minutes, the Council’s business plan, a change in Leadership at the Council etc.,  </a:t>
            </a:r>
          </a:p>
          <a:p>
            <a:pPr marL="0" indent="0" algn="just" fontAlgn="base">
              <a:lnSpc>
                <a:spcPct val="120000"/>
              </a:lnSpc>
              <a:buNone/>
            </a:pPr>
            <a:r>
              <a:rPr lang="en-GB" sz="1600" dirty="0">
                <a:latin typeface="Arial" panose="020B0604020202020204" pitchFamily="34" charset="0"/>
                <a:cs typeface="Arial" panose="020B0604020202020204" pitchFamily="34" charset="0"/>
              </a:rPr>
              <a:t>       The employee should be consulted about:</a:t>
            </a:r>
          </a:p>
          <a:p>
            <a:pPr marL="0" indent="0" fontAlgn="base">
              <a:lnSpc>
                <a:spcPct val="120000"/>
              </a:lnSpc>
              <a:buNone/>
            </a:pPr>
            <a:r>
              <a:rPr lang="en-GB" sz="1600" dirty="0">
                <a:latin typeface="Arial" panose="020B0604020202020204" pitchFamily="34" charset="0"/>
                <a:cs typeface="Arial" panose="020B0604020202020204" pitchFamily="34" charset="0"/>
              </a:rPr>
              <a:t>       any redundancy situation;</a:t>
            </a:r>
          </a:p>
          <a:p>
            <a:pPr marL="0" indent="0" fontAlgn="base">
              <a:lnSpc>
                <a:spcPct val="120000"/>
              </a:lnSpc>
              <a:buNone/>
            </a:pPr>
            <a:r>
              <a:rPr lang="en-GB" sz="1600" dirty="0">
                <a:latin typeface="Arial" panose="020B0604020202020204" pitchFamily="34" charset="0"/>
                <a:cs typeface="Arial" panose="020B0604020202020204" pitchFamily="34" charset="0"/>
              </a:rPr>
              <a:t>       any substantial changes to their job;</a:t>
            </a:r>
          </a:p>
          <a:p>
            <a:pPr marL="0" indent="0" fontAlgn="base">
              <a:lnSpc>
                <a:spcPct val="120000"/>
              </a:lnSpc>
              <a:buNone/>
            </a:pPr>
            <a:r>
              <a:rPr lang="en-GB" sz="1600" dirty="0">
                <a:latin typeface="Arial" panose="020B0604020202020204" pitchFamily="34" charset="0"/>
                <a:cs typeface="Arial" panose="020B0604020202020204" pitchFamily="34" charset="0"/>
              </a:rPr>
              <a:t>       any new jobs</a:t>
            </a:r>
          </a:p>
          <a:p>
            <a:pPr marL="0" indent="0">
              <a:buNone/>
            </a:pPr>
            <a:endParaRPr lang="en-GB" sz="1500" dirty="0">
              <a:latin typeface="Arial" panose="020B0604020202020204" pitchFamily="34" charset="0"/>
              <a:cs typeface="Arial" panose="020B0604020202020204" pitchFamily="34" charset="0"/>
            </a:endParaRPr>
          </a:p>
          <a:p>
            <a:pPr marL="0" indent="0">
              <a:buNone/>
            </a:pPr>
            <a:r>
              <a:rPr lang="en-GB" sz="1500" b="1" dirty="0">
                <a:latin typeface="Arial" panose="020B0604020202020204" pitchFamily="34" charset="0"/>
                <a:cs typeface="Arial" panose="020B0604020202020204" pitchFamily="34" charset="0"/>
              </a:rPr>
              <a:t>Q. What is a Keeping in Touch/SPLIT day</a:t>
            </a:r>
          </a:p>
          <a:p>
            <a:pPr marL="342900" indent="-342900">
              <a:buAutoNum type="alphaUcPeriod"/>
            </a:pPr>
            <a:r>
              <a:rPr lang="en-GB" sz="1500" dirty="0">
                <a:latin typeface="Arial" panose="020B0604020202020204" pitchFamily="34" charset="0"/>
                <a:cs typeface="Arial" panose="020B0604020202020204" pitchFamily="34" charset="0"/>
              </a:rPr>
              <a:t>With agreement with your line manager you can share up to twenty ‘SPLIT’ days with your partner who you are sharing SPL with.  You might choose to attend a team meeting, training day or conference.  You will be paid for any hours/day which constitute a SPLIT day.</a:t>
            </a:r>
            <a:endParaRPr lang="en-GB" sz="1500" b="1" dirty="0">
              <a:latin typeface="Arial" panose="020B0604020202020204" pitchFamily="34" charset="0"/>
              <a:cs typeface="Arial" panose="020B0604020202020204" pitchFamily="34" charset="0"/>
            </a:endParaRPr>
          </a:p>
          <a:p>
            <a:pPr marL="0" indent="0">
              <a:buNone/>
            </a:pPr>
            <a:r>
              <a:rPr lang="en-GB" sz="1500" b="1" dirty="0">
                <a:latin typeface="Arial" panose="020B0604020202020204" pitchFamily="34" charset="0"/>
                <a:cs typeface="Arial" panose="020B0604020202020204" pitchFamily="34" charset="0"/>
              </a:rPr>
              <a:t>Q.  Am I required to come into the office during my SPL if I am asked to attend a meeting?</a:t>
            </a:r>
          </a:p>
          <a:p>
            <a:pPr marL="342900" indent="-342900">
              <a:buAutoNum type="alphaUcPeriod"/>
            </a:pPr>
            <a:r>
              <a:rPr lang="en-GB" sz="1500" dirty="0">
                <a:latin typeface="Arial" panose="020B0604020202020204" pitchFamily="34" charset="0"/>
                <a:cs typeface="Arial" panose="020B0604020202020204" pitchFamily="34" charset="0"/>
              </a:rPr>
              <a:t>Not unless you wish to do so, and if you do this will count towards one of your Keeping In Touch/SPLIT days for which you will be paid.</a:t>
            </a:r>
          </a:p>
          <a:p>
            <a:pPr marL="0" indent="0">
              <a:buNone/>
            </a:pPr>
            <a:r>
              <a:rPr lang="en-GB" sz="1500" b="1" dirty="0">
                <a:latin typeface="Arial" panose="020B0604020202020204" pitchFamily="34" charset="0"/>
                <a:cs typeface="Arial" panose="020B0604020202020204" pitchFamily="34" charset="0"/>
              </a:rPr>
              <a:t>Q. What happens if I am sick when I am supposed to return to work?</a:t>
            </a:r>
          </a:p>
          <a:p>
            <a:pPr marL="342900" indent="-342900">
              <a:buAutoNum type="alphaUcPeriod"/>
            </a:pPr>
            <a:r>
              <a:rPr lang="en-GB" sz="1500" dirty="0">
                <a:latin typeface="Arial" panose="020B0604020202020204" pitchFamily="34" charset="0"/>
                <a:cs typeface="Arial" panose="020B0604020202020204" pitchFamily="34" charset="0"/>
              </a:rPr>
              <a:t>You should follow the Council’s sick absence procedure if you are unable to return to work once your SPL has      concluded.</a:t>
            </a:r>
          </a:p>
          <a:p>
            <a:pPr marL="342900" indent="-342900">
              <a:buAutoNum type="alphaUcPeriod"/>
            </a:pPr>
            <a:endParaRPr lang="en-GB" sz="1600" dirty="0">
              <a:latin typeface="Arial" panose="020B0604020202020204" pitchFamily="34" charset="0"/>
              <a:cs typeface="Arial" panose="020B0604020202020204" pitchFamily="34" charset="0"/>
            </a:endParaRPr>
          </a:p>
          <a:p>
            <a:pPr marL="0" indent="0">
              <a:buNone/>
            </a:pPr>
            <a:endParaRPr lang="en-GB" sz="1600" b="1"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575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DF939-0452-4354-9CF7-C27B80F2A3E2}"/>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Shared Parental FAQ’s</a:t>
            </a:r>
          </a:p>
        </p:txBody>
      </p:sp>
      <p:sp>
        <p:nvSpPr>
          <p:cNvPr id="3" name="Content Placeholder 2">
            <a:extLst>
              <a:ext uri="{FF2B5EF4-FFF2-40B4-BE49-F238E27FC236}">
                <a16:creationId xmlns:a16="http://schemas.microsoft.com/office/drawing/2014/main" id="{DE16C4DC-A615-4F3C-800C-3C0ADA11EA33}"/>
              </a:ext>
            </a:extLst>
          </p:cNvPr>
          <p:cNvSpPr>
            <a:spLocks noGrp="1"/>
          </p:cNvSpPr>
          <p:nvPr>
            <p:ph idx="1"/>
          </p:nvPr>
        </p:nvSpPr>
        <p:spPr>
          <a:xfrm>
            <a:off x="671946" y="1365654"/>
            <a:ext cx="10515600" cy="5223568"/>
          </a:xfrm>
        </p:spPr>
        <p:txBody>
          <a:bodyPr>
            <a:normAutofit fontScale="25000" lnSpcReduction="20000"/>
          </a:bodyPr>
          <a:lstStyle/>
          <a:p>
            <a:pPr marL="0" indent="0">
              <a:buNone/>
            </a:pPr>
            <a:endParaRPr lang="en-GB" sz="2500" b="1" dirty="0">
              <a:latin typeface="Arial" panose="020B0604020202020204" pitchFamily="34" charset="0"/>
              <a:cs typeface="Arial" panose="020B0604020202020204" pitchFamily="34" charset="0"/>
            </a:endParaRPr>
          </a:p>
          <a:p>
            <a:pPr marL="0" indent="0">
              <a:buNone/>
            </a:pPr>
            <a:r>
              <a:rPr lang="en-GB" sz="4800" b="1" dirty="0">
                <a:latin typeface="Arial" panose="020B0604020202020204" pitchFamily="34" charset="0"/>
                <a:cs typeface="Arial" panose="020B0604020202020204" pitchFamily="34" charset="0"/>
              </a:rPr>
              <a:t>Q. Do I get extra SPL or </a:t>
            </a:r>
            <a:r>
              <a:rPr lang="en-GB" sz="4800" b="1" dirty="0" err="1">
                <a:latin typeface="Arial" panose="020B0604020202020204" pitchFamily="34" charset="0"/>
                <a:cs typeface="Arial" panose="020B0604020202020204" pitchFamily="34" charset="0"/>
              </a:rPr>
              <a:t>ShPP</a:t>
            </a:r>
            <a:r>
              <a:rPr lang="en-GB" sz="4800" b="1" dirty="0">
                <a:latin typeface="Arial" panose="020B0604020202020204" pitchFamily="34" charset="0"/>
                <a:cs typeface="Arial" panose="020B0604020202020204" pitchFamily="34" charset="0"/>
              </a:rPr>
              <a:t> if we have multiple births/adoptions </a:t>
            </a:r>
          </a:p>
          <a:p>
            <a:pPr marL="0" indent="0">
              <a:buNone/>
            </a:pPr>
            <a:r>
              <a:rPr lang="en-GB" sz="4800" b="1" dirty="0">
                <a:latin typeface="Arial" panose="020B0604020202020204" pitchFamily="34" charset="0"/>
                <a:cs typeface="Arial" panose="020B0604020202020204" pitchFamily="34" charset="0"/>
              </a:rPr>
              <a:t> </a:t>
            </a:r>
            <a:r>
              <a:rPr lang="en-GB" sz="4800" dirty="0">
                <a:latin typeface="Arial" panose="020B0604020202020204" pitchFamily="34" charset="0"/>
                <a:cs typeface="Arial" panose="020B0604020202020204" pitchFamily="34" charset="0"/>
              </a:rPr>
              <a:t>A. An employee is not entitled to extra SPL or </a:t>
            </a:r>
            <a:r>
              <a:rPr lang="en-GB" sz="4800" dirty="0" err="1">
                <a:latin typeface="Arial" panose="020B0604020202020204" pitchFamily="34" charset="0"/>
                <a:cs typeface="Arial" panose="020B0604020202020204" pitchFamily="34" charset="0"/>
              </a:rPr>
              <a:t>ShPP</a:t>
            </a:r>
            <a:r>
              <a:rPr lang="en-GB" sz="4800" dirty="0">
                <a:latin typeface="Arial" panose="020B0604020202020204" pitchFamily="34" charset="0"/>
                <a:cs typeface="Arial" panose="020B0604020202020204" pitchFamily="34" charset="0"/>
              </a:rPr>
              <a:t> if they are expecting more than one child. The entitlements are, like maternity leave, the same as if the employee was expecting one child. This also applies to multiple adoptions that occur in a single placement.</a:t>
            </a:r>
          </a:p>
          <a:p>
            <a:pPr marL="0" indent="0">
              <a:buNone/>
            </a:pPr>
            <a:endParaRPr lang="en-GB" sz="4800" dirty="0">
              <a:latin typeface="Arial" panose="020B0604020202020204" pitchFamily="34" charset="0"/>
              <a:cs typeface="Arial" panose="020B0604020202020204" pitchFamily="34" charset="0"/>
            </a:endParaRPr>
          </a:p>
          <a:p>
            <a:pPr marL="0" indent="0">
              <a:buNone/>
            </a:pPr>
            <a:r>
              <a:rPr lang="en-GB" sz="4800" b="1" dirty="0">
                <a:latin typeface="Arial" panose="020B0604020202020204" pitchFamily="34" charset="0"/>
                <a:cs typeface="Arial" panose="020B0604020202020204" pitchFamily="34" charset="0"/>
              </a:rPr>
              <a:t>Q  You say discontinuous SPL has to be agreed; what do you mean by that?</a:t>
            </a:r>
          </a:p>
          <a:p>
            <a:pPr fontAlgn="base"/>
            <a:r>
              <a:rPr lang="en-GB" sz="4800" dirty="0">
                <a:latin typeface="Arial" panose="020B0604020202020204" pitchFamily="34" charset="0"/>
                <a:cs typeface="Arial" panose="020B0604020202020204" pitchFamily="34" charset="0"/>
              </a:rPr>
              <a:t>Each eligible parent can give their employer up to 3 separate notices booking or varying leave, although each must be given at least eight weeks before the leave is due to start.</a:t>
            </a:r>
          </a:p>
          <a:p>
            <a:pPr fontAlgn="base"/>
            <a:r>
              <a:rPr lang="en-GB" sz="4800" dirty="0">
                <a:latin typeface="Arial" panose="020B0604020202020204" pitchFamily="34" charset="0"/>
                <a:cs typeface="Arial" panose="020B0604020202020204" pitchFamily="34" charset="0"/>
              </a:rPr>
              <a:t>Each notice can be for a single block of leave, or the notice may be for a pattern of "discontinuous" leave involving different periods of leave.</a:t>
            </a:r>
          </a:p>
          <a:p>
            <a:pPr fontAlgn="base"/>
            <a:r>
              <a:rPr lang="en-GB" sz="4800" dirty="0">
                <a:latin typeface="Arial" panose="020B0604020202020204" pitchFamily="34" charset="0"/>
                <a:cs typeface="Arial" panose="020B0604020202020204" pitchFamily="34" charset="0"/>
              </a:rPr>
              <a:t>If a parent asks for a continuous block of leave the employer is required to agree to it. However, where the notification is for discontinuous blocks of leave the employer can refuse and require that the total weeks of leave in the notice be taken in a single continuous block. It is therefore beneficial for the employee and employer to discuss and attempt to agree a way in which the different blocks of leave can be taken.</a:t>
            </a:r>
          </a:p>
          <a:p>
            <a:pPr marL="0" indent="0">
              <a:buNone/>
            </a:pPr>
            <a:r>
              <a:rPr lang="en-GB" sz="4800" b="1" dirty="0">
                <a:latin typeface="Arial" panose="020B0604020202020204" pitchFamily="34" charset="0"/>
                <a:cs typeface="Arial" panose="020B0604020202020204" pitchFamily="34" charset="0"/>
              </a:rPr>
              <a:t>Handling an application for SPL</a:t>
            </a:r>
          </a:p>
          <a:p>
            <a:pPr fontAlgn="base"/>
            <a:r>
              <a:rPr lang="en-GB" sz="4800" dirty="0">
                <a:latin typeface="Arial" panose="020B0604020202020204" pitchFamily="34" charset="0"/>
                <a:cs typeface="Arial" panose="020B0604020202020204" pitchFamily="34" charset="0"/>
              </a:rPr>
              <a:t>Depending on the circumstances involved, there are four outcomes available to an employer once they have received, considered and discussed a Shared Parental Leave notification. It is important to note an employer </a:t>
            </a:r>
            <a:r>
              <a:rPr lang="en-GB" sz="4800" b="1" dirty="0">
                <a:latin typeface="Arial" panose="020B0604020202020204" pitchFamily="34" charset="0"/>
                <a:cs typeface="Arial" panose="020B0604020202020204" pitchFamily="34" charset="0"/>
              </a:rPr>
              <a:t>cannot refuse a notification for continuous leave</a:t>
            </a:r>
            <a:r>
              <a:rPr lang="en-GB" sz="4800" dirty="0">
                <a:latin typeface="Arial" panose="020B0604020202020204" pitchFamily="34" charset="0"/>
                <a:cs typeface="Arial" panose="020B0604020202020204" pitchFamily="34" charset="0"/>
              </a:rPr>
              <a:t>.</a:t>
            </a:r>
          </a:p>
          <a:p>
            <a:pPr marL="0" indent="0" fontAlgn="base">
              <a:buNone/>
            </a:pPr>
            <a:r>
              <a:rPr lang="en-GB" sz="4800" b="1" dirty="0">
                <a:latin typeface="Arial" panose="020B0604020202020204" pitchFamily="34" charset="0"/>
                <a:cs typeface="Arial" panose="020B0604020202020204" pitchFamily="34" charset="0"/>
              </a:rPr>
              <a:t>A)</a:t>
            </a:r>
            <a:r>
              <a:rPr lang="en-GB" sz="4800" dirty="0">
                <a:latin typeface="Arial" panose="020B0604020202020204" pitchFamily="34" charset="0"/>
                <a:cs typeface="Arial" panose="020B0604020202020204" pitchFamily="34" charset="0"/>
              </a:rPr>
              <a:t> Confirm a continuous leave period or accept a discontinuous leave request.</a:t>
            </a:r>
          </a:p>
          <a:p>
            <a:pPr marL="0" indent="0" fontAlgn="base">
              <a:buNone/>
            </a:pPr>
            <a:r>
              <a:rPr lang="en-GB" sz="4800" b="1" dirty="0">
                <a:latin typeface="Arial" panose="020B0604020202020204" pitchFamily="34" charset="0"/>
                <a:cs typeface="Arial" panose="020B0604020202020204" pitchFamily="34" charset="0"/>
              </a:rPr>
              <a:t>B)</a:t>
            </a:r>
            <a:r>
              <a:rPr lang="en-GB" sz="4800" dirty="0">
                <a:latin typeface="Arial" panose="020B0604020202020204" pitchFamily="34" charset="0"/>
                <a:cs typeface="Arial" panose="020B0604020202020204" pitchFamily="34" charset="0"/>
              </a:rPr>
              <a:t> Agree a modification to a leave request (an employee is under no obligation to modify a continuous leave notice and should never be put under any pressure to do so).</a:t>
            </a:r>
          </a:p>
          <a:p>
            <a:pPr marL="0" indent="0" fontAlgn="base">
              <a:buNone/>
            </a:pPr>
            <a:r>
              <a:rPr lang="en-GB" sz="4800" b="1" dirty="0">
                <a:latin typeface="Arial" panose="020B0604020202020204" pitchFamily="34" charset="0"/>
                <a:cs typeface="Arial" panose="020B0604020202020204" pitchFamily="34" charset="0"/>
              </a:rPr>
              <a:t>C)</a:t>
            </a:r>
            <a:r>
              <a:rPr lang="en-GB" sz="4800" dirty="0">
                <a:latin typeface="Arial" panose="020B0604020202020204" pitchFamily="34" charset="0"/>
                <a:cs typeface="Arial" panose="020B0604020202020204" pitchFamily="34" charset="0"/>
              </a:rPr>
              <a:t> Refuse a discontinuous leave notification.</a:t>
            </a:r>
          </a:p>
          <a:p>
            <a:pPr marL="0" indent="0" fontAlgn="base">
              <a:buNone/>
            </a:pPr>
            <a:r>
              <a:rPr lang="en-GB" sz="4800" b="1" dirty="0">
                <a:latin typeface="Arial" panose="020B0604020202020204" pitchFamily="34" charset="0"/>
                <a:cs typeface="Arial" panose="020B0604020202020204" pitchFamily="34" charset="0"/>
              </a:rPr>
              <a:t>D)</a:t>
            </a:r>
            <a:r>
              <a:rPr lang="en-GB" sz="4800" dirty="0">
                <a:latin typeface="Arial" panose="020B0604020202020204" pitchFamily="34" charset="0"/>
                <a:cs typeface="Arial" panose="020B0604020202020204" pitchFamily="34" charset="0"/>
              </a:rPr>
              <a:t> Whilst it is not good practice and should be avoided, to make no response to a leave notification.</a:t>
            </a:r>
          </a:p>
          <a:p>
            <a:pPr fontAlgn="base"/>
            <a:r>
              <a:rPr lang="en-GB" sz="4800" dirty="0">
                <a:latin typeface="Arial" panose="020B0604020202020204" pitchFamily="34" charset="0"/>
                <a:cs typeface="Arial" panose="020B0604020202020204" pitchFamily="34" charset="0"/>
              </a:rPr>
              <a:t>For outcomes </a:t>
            </a:r>
            <a:r>
              <a:rPr lang="en-GB" sz="4800" b="1" dirty="0">
                <a:latin typeface="Arial" panose="020B0604020202020204" pitchFamily="34" charset="0"/>
                <a:cs typeface="Arial" panose="020B0604020202020204" pitchFamily="34" charset="0"/>
              </a:rPr>
              <a:t>C</a:t>
            </a:r>
            <a:r>
              <a:rPr lang="en-GB" sz="4800" dirty="0">
                <a:latin typeface="Arial" panose="020B0604020202020204" pitchFamily="34" charset="0"/>
                <a:cs typeface="Arial" panose="020B0604020202020204" pitchFamily="34" charset="0"/>
              </a:rPr>
              <a:t> and </a:t>
            </a:r>
            <a:r>
              <a:rPr lang="en-GB" sz="4800" b="1" dirty="0">
                <a:latin typeface="Arial" panose="020B0604020202020204" pitchFamily="34" charset="0"/>
                <a:cs typeface="Arial" panose="020B0604020202020204" pitchFamily="34" charset="0"/>
              </a:rPr>
              <a:t>D</a:t>
            </a:r>
            <a:r>
              <a:rPr lang="en-GB" sz="4800" dirty="0">
                <a:latin typeface="Arial" panose="020B0604020202020204" pitchFamily="34" charset="0"/>
                <a:cs typeface="Arial" panose="020B0604020202020204" pitchFamily="34" charset="0"/>
              </a:rPr>
              <a:t> above, the employee can withdraw their notification on or before the 15th calendar day after the notification was originally made and it will not count as one of their three notifications. If not, they must take the total amount of leave notified in one continuous block. The employee can choose when this leave period will begin within 19 days of the date the notification was given to the employer but it cannot start sooner than the initial notified start date. If they don't, the leave will begin on the starting date stated in the original notification.</a:t>
            </a:r>
          </a:p>
          <a:p>
            <a:pPr marL="0" indent="0">
              <a:buNone/>
            </a:pPr>
            <a:endParaRPr lang="en-GB" sz="1800" b="1" dirty="0">
              <a:latin typeface="Arial" panose="020B0604020202020204" pitchFamily="34" charset="0"/>
              <a:cs typeface="Arial" panose="020B0604020202020204" pitchFamily="34" charset="0"/>
            </a:endParaRPr>
          </a:p>
          <a:p>
            <a:pPr marL="0" indent="0">
              <a:buNone/>
            </a:pPr>
            <a:r>
              <a:rPr lang="en-GB" sz="1500" dirty="0">
                <a:latin typeface="Arial" panose="020B0604020202020204" pitchFamily="34" charset="0"/>
                <a:cs typeface="Arial" panose="020B0604020202020204" pitchFamily="34" charset="0"/>
              </a:rPr>
              <a:t> </a:t>
            </a:r>
          </a:p>
          <a:p>
            <a:pPr marL="0" indent="0">
              <a:buNone/>
            </a:pPr>
            <a:endParaRPr lang="en-GB" sz="1400" dirty="0">
              <a:latin typeface="Arial" panose="020B0604020202020204" pitchFamily="34" charset="0"/>
              <a:cs typeface="Arial" panose="020B0604020202020204" pitchFamily="34" charset="0"/>
            </a:endParaRPr>
          </a:p>
          <a:p>
            <a:pPr marL="0" indent="0" fontAlgn="base">
              <a:buNone/>
            </a:pPr>
            <a:endParaRPr lang="en-GB" sz="1400" dirty="0">
              <a:latin typeface="Arial" panose="020B0604020202020204" pitchFamily="34" charset="0"/>
              <a:cs typeface="Arial" panose="020B0604020202020204" pitchFamily="34" charset="0"/>
            </a:endParaRPr>
          </a:p>
          <a:p>
            <a:pPr marL="0" indent="0" fontAlgn="base">
              <a:buNone/>
            </a:pPr>
            <a:endParaRPr lang="en-GB" sz="1500" dirty="0">
              <a:latin typeface="Arial" panose="020B0604020202020204" pitchFamily="34" charset="0"/>
              <a:cs typeface="Arial" panose="020B0604020202020204" pitchFamily="34" charset="0"/>
            </a:endParaRPr>
          </a:p>
          <a:p>
            <a:pPr marL="0" indent="0">
              <a:buNone/>
            </a:pPr>
            <a:endParaRPr lang="en-GB" sz="1400" b="1" dirty="0">
              <a:latin typeface="Arial" panose="020B0604020202020204" pitchFamily="34" charset="0"/>
              <a:cs typeface="Arial" panose="020B0604020202020204" pitchFamily="34" charset="0"/>
            </a:endParaRPr>
          </a:p>
          <a:p>
            <a:pPr marL="0" indent="0">
              <a:buNone/>
            </a:pPr>
            <a:endParaRPr lang="en-GB" sz="1400" dirty="0">
              <a:latin typeface="Arial" panose="020B0604020202020204" pitchFamily="34" charset="0"/>
              <a:cs typeface="Arial" panose="020B0604020202020204" pitchFamily="34" charset="0"/>
            </a:endParaRPr>
          </a:p>
          <a:p>
            <a:pPr marL="0" indent="0">
              <a:buNone/>
            </a:pPr>
            <a:endParaRPr lang="en-GB" sz="1400" dirty="0"/>
          </a:p>
          <a:p>
            <a:pPr marL="342900" indent="-342900">
              <a:buAutoNum type="alphaUcPeriod"/>
            </a:pPr>
            <a:endParaRPr lang="en-GB" sz="1400" dirty="0"/>
          </a:p>
          <a:p>
            <a:pPr marL="0" indent="0">
              <a:buNone/>
            </a:pPr>
            <a:endParaRPr lang="en-GB" sz="1500" b="1" dirty="0">
              <a:latin typeface="Arial" panose="020B0604020202020204" pitchFamily="34" charset="0"/>
              <a:cs typeface="Arial" panose="020B0604020202020204" pitchFamily="34" charset="0"/>
            </a:endParaRPr>
          </a:p>
          <a:p>
            <a:pPr marL="0" indent="0">
              <a:buNone/>
            </a:pPr>
            <a:endParaRPr lang="en-GB" sz="1500" b="1"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dirty="0">
              <a:latin typeface="Arial" panose="020B0604020202020204" pitchFamily="34" charset="0"/>
              <a:cs typeface="Arial" panose="020B0604020202020204" pitchFamily="34" charset="0"/>
            </a:endParaRPr>
          </a:p>
          <a:p>
            <a:pPr marL="0" indent="0">
              <a:buNone/>
            </a:pPr>
            <a:endParaRPr lang="en-GB" sz="1500" b="1" dirty="0">
              <a:latin typeface="Arial" panose="020B0604020202020204" pitchFamily="34" charset="0"/>
              <a:cs typeface="Arial" panose="020B0604020202020204" pitchFamily="34" charset="0"/>
            </a:endParaRPr>
          </a:p>
          <a:p>
            <a:pPr marL="342900" indent="-342900">
              <a:buAutoNum type="alphaUcPeriod"/>
            </a:pPr>
            <a:endParaRPr lang="en-GB" sz="1600" dirty="0">
              <a:latin typeface="Arial" panose="020B0604020202020204" pitchFamily="34" charset="0"/>
              <a:cs typeface="Arial" panose="020B0604020202020204" pitchFamily="34" charset="0"/>
            </a:endParaRPr>
          </a:p>
          <a:p>
            <a:pPr marL="0" indent="0">
              <a:buNone/>
            </a:pPr>
            <a:endParaRPr lang="en-GB" sz="1600" b="1"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49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A56BD-5CE1-4E89-BC3F-2D8F7B6954CB}"/>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Shared Parental FAQ’s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7D7B3F4-AD5C-4CB5-A4AE-2EF45400E43A}"/>
              </a:ext>
            </a:extLst>
          </p:cNvPr>
          <p:cNvSpPr>
            <a:spLocks noGrp="1"/>
          </p:cNvSpPr>
          <p:nvPr>
            <p:ph idx="1"/>
          </p:nvPr>
        </p:nvSpPr>
        <p:spPr/>
        <p:txBody>
          <a:bodyPr>
            <a:normAutofit fontScale="92500" lnSpcReduction="20000"/>
          </a:bodyPr>
          <a:lstStyle/>
          <a:p>
            <a:pPr marL="0" indent="0">
              <a:buNone/>
            </a:pPr>
            <a:r>
              <a:rPr lang="en-GB" sz="1400" b="1" dirty="0">
                <a:latin typeface="Arial" panose="020B0604020202020204" pitchFamily="34" charset="0"/>
                <a:cs typeface="Arial" panose="020B0604020202020204" pitchFamily="34" charset="0"/>
              </a:rPr>
              <a:t>Q.    Do I need to discuss a continuous period of SPL?</a:t>
            </a:r>
            <a:endParaRPr lang="en-GB" sz="1400" dirty="0">
              <a:latin typeface="Arial" panose="020B0604020202020204" pitchFamily="34" charset="0"/>
              <a:cs typeface="Arial" panose="020B0604020202020204" pitchFamily="34" charset="0"/>
            </a:endParaRPr>
          </a:p>
          <a:p>
            <a:pPr marL="342900" indent="-342900">
              <a:buAutoNum type="alphaUcPeriod"/>
            </a:pPr>
            <a:r>
              <a:rPr lang="en-GB" sz="1400" dirty="0">
                <a:latin typeface="Arial" panose="020B0604020202020204" pitchFamily="34" charset="0"/>
                <a:cs typeface="Arial" panose="020B0604020202020204" pitchFamily="34" charset="0"/>
              </a:rPr>
              <a:t>Even when the notification is for continuous leave and there is little to discuss, or where it is a request for discontinuous leave that may be declined, holding such a meeting can help ensure mutual understanding and avoid any confusion regarding the notification. It is possible for an employer and an employee to agree/accept a modification to an SPL notification at the meeting itself. </a:t>
            </a:r>
          </a:p>
          <a:p>
            <a:pPr marL="0" indent="0">
              <a:buNone/>
            </a:pPr>
            <a:r>
              <a:rPr lang="en-GB" sz="1400" dirty="0">
                <a:latin typeface="Arial" panose="020B0604020202020204" pitchFamily="34" charset="0"/>
                <a:cs typeface="Arial" panose="020B0604020202020204" pitchFamily="34" charset="0"/>
              </a:rPr>
              <a:t>       The meeting should be held in private and arranged in advance. If the initial date is problematic then another date should be arranged if          possible, or if both parties agree, it could be held over the telephone. </a:t>
            </a: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b="1" dirty="0">
                <a:latin typeface="Arial" panose="020B0604020202020204" pitchFamily="34" charset="0"/>
                <a:cs typeface="Arial" panose="020B0604020202020204" pitchFamily="34" charset="0"/>
              </a:rPr>
              <a:t>Q.    Can my TU representative be present at the meeting with my manager?</a:t>
            </a:r>
          </a:p>
          <a:p>
            <a:pPr marL="342900" indent="-342900">
              <a:buAutoNum type="alphaUcPeriod"/>
            </a:pPr>
            <a:r>
              <a:rPr lang="en-GB" sz="1400" dirty="0">
                <a:latin typeface="Arial" panose="020B0604020202020204" pitchFamily="34" charset="0"/>
                <a:cs typeface="Arial" panose="020B0604020202020204" pitchFamily="34" charset="0"/>
              </a:rPr>
              <a:t>The meetings are informal and as such there is no requirement for TU representatives to be present at the meetings</a:t>
            </a:r>
          </a:p>
          <a:p>
            <a:pPr marL="0" indent="0">
              <a:buNone/>
            </a:pPr>
            <a:endParaRPr lang="en-GB" sz="1400" dirty="0">
              <a:latin typeface="Arial" panose="020B0604020202020204" pitchFamily="34" charset="0"/>
              <a:cs typeface="Arial" panose="020B0604020202020204" pitchFamily="34" charset="0"/>
            </a:endParaRPr>
          </a:p>
          <a:p>
            <a:pPr marL="342900" indent="-342900">
              <a:buAutoNum type="alphaUcPeriod" startAt="17"/>
            </a:pPr>
            <a:r>
              <a:rPr lang="en-GB" sz="1400" b="1" dirty="0">
                <a:latin typeface="Arial" panose="020B0604020202020204" pitchFamily="34" charset="0"/>
                <a:cs typeface="Arial" panose="020B0604020202020204" pitchFamily="34" charset="0"/>
              </a:rPr>
              <a:t>I have a Term Time Only Contract.  Can I take periods of leave during term time and "return to work" during school holidays? </a:t>
            </a:r>
          </a:p>
          <a:p>
            <a:pPr marL="0" indent="0">
              <a:buNone/>
            </a:pPr>
            <a:r>
              <a:rPr lang="en-GB" sz="1400" b="1" dirty="0">
                <a:latin typeface="Arial" panose="020B0604020202020204" pitchFamily="34" charset="0"/>
                <a:cs typeface="Arial" panose="020B0604020202020204" pitchFamily="34" charset="0"/>
              </a:rPr>
              <a:t> A.   </a:t>
            </a:r>
            <a:r>
              <a:rPr lang="en-GB" sz="1400" dirty="0">
                <a:latin typeface="Arial" panose="020B0604020202020204" pitchFamily="34" charset="0"/>
                <a:cs typeface="Arial" panose="020B0604020202020204" pitchFamily="34" charset="0"/>
              </a:rPr>
              <a:t>As long as you meet the eligibility requirements and give your manager the correct notice, you can choose when to take your shared parental leave.  If you want to make use of your SPLIT days in the school holidays, if your place of work is operational during this time that should be agreeable.</a:t>
            </a:r>
          </a:p>
          <a:p>
            <a:pPr marL="342900" indent="-342900">
              <a:buAutoNum type="alphaUcPeriod" startAt="17"/>
            </a:pPr>
            <a:r>
              <a:rPr lang="en-GB" sz="1400" b="1" dirty="0">
                <a:latin typeface="Arial" panose="020B0604020202020204" pitchFamily="34" charset="0"/>
                <a:cs typeface="Arial" panose="020B0604020202020204" pitchFamily="34" charset="0"/>
              </a:rPr>
              <a:t>Do both of us have to work for the Council?</a:t>
            </a:r>
          </a:p>
          <a:p>
            <a:pPr marL="0" indent="0">
              <a:buNone/>
            </a:pPr>
            <a:r>
              <a:rPr lang="en-GB" sz="1400" dirty="0">
                <a:latin typeface="Arial" panose="020B0604020202020204" pitchFamily="34" charset="0"/>
                <a:cs typeface="Arial" panose="020B0604020202020204" pitchFamily="34" charset="0"/>
              </a:rPr>
              <a:t>A.    There is no requirement for sharers to both be employed by </a:t>
            </a:r>
            <a:r>
              <a:rPr lang="en-GB" sz="1400">
                <a:latin typeface="Arial" panose="020B0604020202020204" pitchFamily="34" charset="0"/>
                <a:cs typeface="Arial" panose="020B0604020202020204" pitchFamily="34" charset="0"/>
              </a:rPr>
              <a:t>the Council</a:t>
            </a:r>
            <a:endParaRPr lang="en-GB" sz="1400" dirty="0">
              <a:latin typeface="Arial" panose="020B0604020202020204" pitchFamily="34" charset="0"/>
              <a:cs typeface="Arial" panose="020B0604020202020204" pitchFamily="34" charset="0"/>
            </a:endParaRPr>
          </a:p>
          <a:p>
            <a:pPr marL="0" indent="0">
              <a:buNone/>
            </a:pP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 </a:t>
            </a:r>
          </a:p>
          <a:p>
            <a:pPr marL="0" indent="0">
              <a:buNone/>
            </a:pPr>
            <a:endParaRPr lang="en-GB" sz="1400" dirty="0">
              <a:latin typeface="Arial" panose="020B0604020202020204" pitchFamily="34" charset="0"/>
              <a:cs typeface="Arial" panose="020B0604020202020204" pitchFamily="34" charset="0"/>
            </a:endParaRPr>
          </a:p>
          <a:p>
            <a:pPr marL="0" indent="0">
              <a:buNone/>
            </a:pP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1747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D9E407-FE2B-453B-9B12-2A72CE3F78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003" y="540327"/>
            <a:ext cx="9973993" cy="5541817"/>
          </a:xfrm>
          <a:prstGeom prst="rect">
            <a:avLst/>
          </a:prstGeom>
        </p:spPr>
      </p:pic>
    </p:spTree>
    <p:extLst>
      <p:ext uri="{BB962C8B-B14F-4D97-AF65-F5344CB8AC3E}">
        <p14:creationId xmlns:p14="http://schemas.microsoft.com/office/powerpoint/2010/main" val="3823537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3A2D02A1B50D489E4A94DAA1306EA2" ma:contentTypeVersion="6" ma:contentTypeDescription="Create a new document." ma:contentTypeScope="" ma:versionID="db7ed58dd91e00a4254ca4b84ef20bfc">
  <xsd:schema xmlns:xsd="http://www.w3.org/2001/XMLSchema" xmlns:xs="http://www.w3.org/2001/XMLSchema" xmlns:p="http://schemas.microsoft.com/office/2006/metadata/properties" xmlns:ns2="bffb1b16-1d57-4103-98f9-c45dd08d0047" xmlns:ns3="c8002de4-d045-48ed-b102-597a9d10f707" targetNamespace="http://schemas.microsoft.com/office/2006/metadata/properties" ma:root="true" ma:fieldsID="c7bb3934959926fdc0ddb8c07e0262c9" ns2:_="" ns3:_="">
    <xsd:import namespace="bffb1b16-1d57-4103-98f9-c45dd08d0047"/>
    <xsd:import namespace="c8002de4-d045-48ed-b102-597a9d10f7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fb1b16-1d57-4103-98f9-c45dd08d00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002de4-d045-48ed-b102-597a9d10f7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62D1D4-6255-45A1-AF3D-A56EA40193D4}"/>
</file>

<file path=customXml/itemProps2.xml><?xml version="1.0" encoding="utf-8"?>
<ds:datastoreItem xmlns:ds="http://schemas.openxmlformats.org/officeDocument/2006/customXml" ds:itemID="{951B23E0-CAAC-451D-9086-92D0899F3086}"/>
</file>

<file path=customXml/itemProps3.xml><?xml version="1.0" encoding="utf-8"?>
<ds:datastoreItem xmlns:ds="http://schemas.openxmlformats.org/officeDocument/2006/customXml" ds:itemID="{039FB097-7FE1-446D-9BF4-A61F759F6553}"/>
</file>

<file path=docProps/app.xml><?xml version="1.0" encoding="utf-8"?>
<Properties xmlns="http://schemas.openxmlformats.org/officeDocument/2006/extended-properties" xmlns:vt="http://schemas.openxmlformats.org/officeDocument/2006/docPropsVTypes">
  <TotalTime>150</TotalTime>
  <Words>1135</Words>
  <Application>Microsoft Office PowerPoint</Application>
  <PresentationFormat>Widescreen</PresentationFormat>
  <Paragraphs>105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Guidance and FAQ’s</vt:lpstr>
      <vt:lpstr>Shared Parental FAQ’s</vt:lpstr>
      <vt:lpstr>Shared Parental FAQ’s</vt:lpstr>
      <vt:lpstr>Shared Parental FAQ’s</vt:lpstr>
      <vt:lpstr>Shared Parental FAQ’s</vt:lpstr>
      <vt:lpstr>Shared Parental FAQ’s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Shared Parental Leave Guidance and FAQ’s</dc:title>
  <dc:creator>Newlin, Peta: CP: RBKC</dc:creator>
  <cp:lastModifiedBy>Newlin, Peta: CP: RBKC</cp:lastModifiedBy>
  <cp:revision>1</cp:revision>
  <dcterms:created xsi:type="dcterms:W3CDTF">2019-06-03T12:06:39Z</dcterms:created>
  <dcterms:modified xsi:type="dcterms:W3CDTF">2019-07-16T08:39:54Z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0x0101005C3A2D02A1B50D489E4A94DAA1306EA2</vt:lpwstr>
  </property>
</Properties>
</file>