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8" r:id="rId2"/>
    <p:sldId id="268" r:id="rId3"/>
    <p:sldId id="276" r:id="rId4"/>
    <p:sldId id="259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A"/>
    <a:srgbClr val="008AFF"/>
    <a:srgbClr val="E6EDF3"/>
    <a:srgbClr val="E4E4E4"/>
    <a:srgbClr val="F2F2F2"/>
    <a:srgbClr val="F9F9F9"/>
    <a:srgbClr val="4472C4"/>
    <a:srgbClr val="7998BC"/>
    <a:srgbClr val="2DAFFF"/>
    <a:srgbClr val="0AB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88E05-6EE4-4873-889D-B5BDD2866991}" v="1" dt="2025-06-16T06:48:38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/>
    <p:restoredTop sz="86449"/>
  </p:normalViewPr>
  <p:slideViewPr>
    <p:cSldViewPr snapToGrid="0">
      <p:cViewPr varScale="1">
        <p:scale>
          <a:sx n="95" d="100"/>
          <a:sy n="95" d="100"/>
        </p:scale>
        <p:origin x="7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Mapley" userId="65797dad-cd96-4d29-ad59-3b55a7cafac0" providerId="ADAL" clId="{EF888E05-6EE4-4873-889D-B5BDD2866991}"/>
    <pc:docChg chg="custSel modSld">
      <pc:chgData name="Tessa Mapley" userId="65797dad-cd96-4d29-ad59-3b55a7cafac0" providerId="ADAL" clId="{EF888E05-6EE4-4873-889D-B5BDD2866991}" dt="2025-06-16T06:48:38.784" v="62" actId="27636"/>
      <pc:docMkLst>
        <pc:docMk/>
      </pc:docMkLst>
      <pc:sldChg chg="modSp mod">
        <pc:chgData name="Tessa Mapley" userId="65797dad-cd96-4d29-ad59-3b55a7cafac0" providerId="ADAL" clId="{EF888E05-6EE4-4873-889D-B5BDD2866991}" dt="2025-06-16T06:47:06.408" v="32" actId="20577"/>
        <pc:sldMkLst>
          <pc:docMk/>
          <pc:sldMk cId="4290321709" sldId="286"/>
        </pc:sldMkLst>
        <pc:spChg chg="mod">
          <ac:chgData name="Tessa Mapley" userId="65797dad-cd96-4d29-ad59-3b55a7cafac0" providerId="ADAL" clId="{EF888E05-6EE4-4873-889D-B5BDD2866991}" dt="2025-06-16T06:47:06.408" v="32" actId="20577"/>
          <ac:spMkLst>
            <pc:docMk/>
            <pc:sldMk cId="4290321709" sldId="286"/>
            <ac:spMk id="24" creationId="{A0C3271D-50B5-2941-488A-AC21D3A8B46D}"/>
          </ac:spMkLst>
        </pc:spChg>
      </pc:sldChg>
      <pc:sldChg chg="modSp mod">
        <pc:chgData name="Tessa Mapley" userId="65797dad-cd96-4d29-ad59-3b55a7cafac0" providerId="ADAL" clId="{EF888E05-6EE4-4873-889D-B5BDD2866991}" dt="2025-06-16T06:48:38.784" v="62" actId="27636"/>
        <pc:sldMkLst>
          <pc:docMk/>
          <pc:sldMk cId="577728947" sldId="288"/>
        </pc:sldMkLst>
        <pc:spChg chg="mod">
          <ac:chgData name="Tessa Mapley" userId="65797dad-cd96-4d29-ad59-3b55a7cafac0" providerId="ADAL" clId="{EF888E05-6EE4-4873-889D-B5BDD2866991}" dt="2025-06-16T06:48:38.784" v="62" actId="27636"/>
          <ac:spMkLst>
            <pc:docMk/>
            <pc:sldMk cId="577728947" sldId="288"/>
            <ac:spMk id="6" creationId="{14925257-3098-C6B7-7B1F-69C51A53297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9AEF0-CD63-684F-8FB8-E35159AC2B4F}" type="doc">
      <dgm:prSet loTypeId="urn:microsoft.com/office/officeart/2005/8/layout/process2" loCatId="" qsTypeId="urn:microsoft.com/office/officeart/2005/8/quickstyle/simple3" qsCatId="simple" csTypeId="urn:microsoft.com/office/officeart/2005/8/colors/accent1_2" csCatId="accent1" phldr="1"/>
      <dgm:spPr/>
    </dgm:pt>
    <dgm:pt modelId="{E1B44509-807F-6446-A5B9-E8E65EB265AF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</a:gsLst>
        </a:gradFill>
      </dgm:spPr>
      <dgm:t>
        <a:bodyPr lIns="756000"/>
        <a:lstStyle/>
        <a:p>
          <a:r>
            <a:rPr lang="en-GB" dirty="0"/>
            <a:t>Nominate a superuser for your council, and provide their name and email address to your regional employer</a:t>
          </a:r>
        </a:p>
      </dgm:t>
    </dgm:pt>
    <dgm:pt modelId="{6459057A-20A9-C44D-B445-EDEB18D52E29}" type="parTrans" cxnId="{95C1E5FA-98B3-9241-9068-C39B8EB9E125}">
      <dgm:prSet/>
      <dgm:spPr/>
      <dgm:t>
        <a:bodyPr/>
        <a:lstStyle/>
        <a:p>
          <a:endParaRPr lang="en-GB"/>
        </a:p>
      </dgm:t>
    </dgm:pt>
    <dgm:pt modelId="{0C9A6DA2-D5A1-554F-B49C-53FC560CD94D}" type="sibTrans" cxnId="{95C1E5FA-98B3-9241-9068-C39B8EB9E125}">
      <dgm:prSet/>
      <dgm:spPr/>
      <dgm:t>
        <a:bodyPr/>
        <a:lstStyle/>
        <a:p>
          <a:endParaRPr lang="en-GB" dirty="0"/>
        </a:p>
      </dgm:t>
    </dgm:pt>
    <dgm:pt modelId="{F14EC235-2DD7-DF47-88CD-82F24B7BDFC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</a:gsLst>
        </a:gradFill>
      </dgm:spPr>
      <dgm:t>
        <a:bodyPr lIns="756000"/>
        <a:lstStyle/>
        <a:p>
          <a:r>
            <a:rPr lang="en-GB" dirty="0"/>
            <a:t>Your nominated superuser will receive an email from InfiniStats with a link to activate their account</a:t>
          </a:r>
        </a:p>
      </dgm:t>
    </dgm:pt>
    <dgm:pt modelId="{B10576CE-51A0-8B4F-B3FA-7AA7C3CB6445}" type="parTrans" cxnId="{C460C96B-B48B-D844-8F14-0E58B06F1FF3}">
      <dgm:prSet/>
      <dgm:spPr/>
      <dgm:t>
        <a:bodyPr/>
        <a:lstStyle/>
        <a:p>
          <a:endParaRPr lang="en-GB"/>
        </a:p>
      </dgm:t>
    </dgm:pt>
    <dgm:pt modelId="{1C54CB00-FBE0-BA45-BACA-3421567D9B71}" type="sibTrans" cxnId="{C460C96B-B48B-D844-8F14-0E58B06F1FF3}">
      <dgm:prSet/>
      <dgm:spPr/>
      <dgm:t>
        <a:bodyPr/>
        <a:lstStyle/>
        <a:p>
          <a:endParaRPr lang="en-GB" dirty="0"/>
        </a:p>
      </dgm:t>
    </dgm:pt>
    <dgm:pt modelId="{3E0B0EAC-0F4F-7047-9B37-CC7D7D5515EF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</a:gsLst>
        </a:gradFill>
      </dgm:spPr>
      <dgm:t>
        <a:bodyPr lIns="756000"/>
        <a:lstStyle/>
        <a:p>
          <a:r>
            <a:rPr lang="en-GB" dirty="0"/>
            <a:t>Superusers can create additional users for their councils as necessary</a:t>
          </a:r>
        </a:p>
      </dgm:t>
    </dgm:pt>
    <dgm:pt modelId="{7B080D66-43C1-8946-9801-E9E332EB38CB}" type="parTrans" cxnId="{220D8E3C-4F68-B24E-8B36-7D086E0E989C}">
      <dgm:prSet/>
      <dgm:spPr/>
      <dgm:t>
        <a:bodyPr/>
        <a:lstStyle/>
        <a:p>
          <a:endParaRPr lang="en-GB"/>
        </a:p>
      </dgm:t>
    </dgm:pt>
    <dgm:pt modelId="{26646244-DB6E-8D42-A86B-5E654FE25694}" type="sibTrans" cxnId="{220D8E3C-4F68-B24E-8B36-7D086E0E989C}">
      <dgm:prSet/>
      <dgm:spPr/>
      <dgm:t>
        <a:bodyPr/>
        <a:lstStyle/>
        <a:p>
          <a:endParaRPr lang="en-GB"/>
        </a:p>
      </dgm:t>
    </dgm:pt>
    <dgm:pt modelId="{09027A49-B84A-4D4A-8C52-CEB2AC072C9C}" type="pres">
      <dgm:prSet presAssocID="{0D59AEF0-CD63-684F-8FB8-E35159AC2B4F}" presName="linearFlow" presStyleCnt="0">
        <dgm:presLayoutVars>
          <dgm:resizeHandles val="exact"/>
        </dgm:presLayoutVars>
      </dgm:prSet>
      <dgm:spPr/>
    </dgm:pt>
    <dgm:pt modelId="{7DF9AF31-88FE-6941-A0BE-39E4C4A9A709}" type="pres">
      <dgm:prSet presAssocID="{E1B44509-807F-6446-A5B9-E8E65EB265AF}" presName="node" presStyleLbl="node1" presStyleIdx="0" presStyleCnt="3">
        <dgm:presLayoutVars>
          <dgm:bulletEnabled val="1"/>
        </dgm:presLayoutVars>
      </dgm:prSet>
      <dgm:spPr/>
    </dgm:pt>
    <dgm:pt modelId="{17057824-BE8F-2442-A267-9055781E5C8B}" type="pres">
      <dgm:prSet presAssocID="{0C9A6DA2-D5A1-554F-B49C-53FC560CD94D}" presName="sibTrans" presStyleLbl="sibTrans2D1" presStyleIdx="0" presStyleCnt="2"/>
      <dgm:spPr/>
    </dgm:pt>
    <dgm:pt modelId="{A08DA46D-1026-0C44-AE48-AB00ACC35D2A}" type="pres">
      <dgm:prSet presAssocID="{0C9A6DA2-D5A1-554F-B49C-53FC560CD94D}" presName="connectorText" presStyleLbl="sibTrans2D1" presStyleIdx="0" presStyleCnt="2"/>
      <dgm:spPr/>
    </dgm:pt>
    <dgm:pt modelId="{381B8536-EC1F-B14B-B574-DD7D3E321F25}" type="pres">
      <dgm:prSet presAssocID="{F14EC235-2DD7-DF47-88CD-82F24B7BDFC4}" presName="node" presStyleLbl="node1" presStyleIdx="1" presStyleCnt="3">
        <dgm:presLayoutVars>
          <dgm:bulletEnabled val="1"/>
        </dgm:presLayoutVars>
      </dgm:prSet>
      <dgm:spPr/>
    </dgm:pt>
    <dgm:pt modelId="{A18D0A96-FBB0-874E-BCD1-3E21E37F9999}" type="pres">
      <dgm:prSet presAssocID="{1C54CB00-FBE0-BA45-BACA-3421567D9B71}" presName="sibTrans" presStyleLbl="sibTrans2D1" presStyleIdx="1" presStyleCnt="2"/>
      <dgm:spPr/>
    </dgm:pt>
    <dgm:pt modelId="{F4C96DC4-4812-954C-8559-E52D77617941}" type="pres">
      <dgm:prSet presAssocID="{1C54CB00-FBE0-BA45-BACA-3421567D9B71}" presName="connectorText" presStyleLbl="sibTrans2D1" presStyleIdx="1" presStyleCnt="2"/>
      <dgm:spPr/>
    </dgm:pt>
    <dgm:pt modelId="{C3DB1EF0-14E0-5A46-81F3-06BA7EF080F9}" type="pres">
      <dgm:prSet presAssocID="{3E0B0EAC-0F4F-7047-9B37-CC7D7D5515E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D8E3C-4F68-B24E-8B36-7D086E0E989C}" srcId="{0D59AEF0-CD63-684F-8FB8-E35159AC2B4F}" destId="{3E0B0EAC-0F4F-7047-9B37-CC7D7D5515EF}" srcOrd="2" destOrd="0" parTransId="{7B080D66-43C1-8946-9801-E9E332EB38CB}" sibTransId="{26646244-DB6E-8D42-A86B-5E654FE25694}"/>
    <dgm:cxn modelId="{2E9F733E-1CE3-2548-9433-AC829C41153B}" type="presOf" srcId="{F14EC235-2DD7-DF47-88CD-82F24B7BDFC4}" destId="{381B8536-EC1F-B14B-B574-DD7D3E321F25}" srcOrd="0" destOrd="0" presId="urn:microsoft.com/office/officeart/2005/8/layout/process2"/>
    <dgm:cxn modelId="{DE924665-2301-3741-9E6B-20DC74D016E9}" type="presOf" srcId="{0D59AEF0-CD63-684F-8FB8-E35159AC2B4F}" destId="{09027A49-B84A-4D4A-8C52-CEB2AC072C9C}" srcOrd="0" destOrd="0" presId="urn:microsoft.com/office/officeart/2005/8/layout/process2"/>
    <dgm:cxn modelId="{D92DE847-6D89-8A4B-9077-CEF26077E529}" type="presOf" srcId="{0C9A6DA2-D5A1-554F-B49C-53FC560CD94D}" destId="{A08DA46D-1026-0C44-AE48-AB00ACC35D2A}" srcOrd="1" destOrd="0" presId="urn:microsoft.com/office/officeart/2005/8/layout/process2"/>
    <dgm:cxn modelId="{C460C96B-B48B-D844-8F14-0E58B06F1FF3}" srcId="{0D59AEF0-CD63-684F-8FB8-E35159AC2B4F}" destId="{F14EC235-2DD7-DF47-88CD-82F24B7BDFC4}" srcOrd="1" destOrd="0" parTransId="{B10576CE-51A0-8B4F-B3FA-7AA7C3CB6445}" sibTransId="{1C54CB00-FBE0-BA45-BACA-3421567D9B71}"/>
    <dgm:cxn modelId="{3E885679-7FF6-DF4C-8EC3-16B354B4BAA6}" type="presOf" srcId="{1C54CB00-FBE0-BA45-BACA-3421567D9B71}" destId="{A18D0A96-FBB0-874E-BCD1-3E21E37F9999}" srcOrd="0" destOrd="0" presId="urn:microsoft.com/office/officeart/2005/8/layout/process2"/>
    <dgm:cxn modelId="{A25F4D95-CAC2-4B48-B380-9A0A92162759}" type="presOf" srcId="{3E0B0EAC-0F4F-7047-9B37-CC7D7D5515EF}" destId="{C3DB1EF0-14E0-5A46-81F3-06BA7EF080F9}" srcOrd="0" destOrd="0" presId="urn:microsoft.com/office/officeart/2005/8/layout/process2"/>
    <dgm:cxn modelId="{1E47939D-C73F-1242-9660-2013B5689824}" type="presOf" srcId="{1C54CB00-FBE0-BA45-BACA-3421567D9B71}" destId="{F4C96DC4-4812-954C-8559-E52D77617941}" srcOrd="1" destOrd="0" presId="urn:microsoft.com/office/officeart/2005/8/layout/process2"/>
    <dgm:cxn modelId="{74F959B1-DF06-6944-B5C5-D3F34D1F6DA2}" type="presOf" srcId="{0C9A6DA2-D5A1-554F-B49C-53FC560CD94D}" destId="{17057824-BE8F-2442-A267-9055781E5C8B}" srcOrd="0" destOrd="0" presId="urn:microsoft.com/office/officeart/2005/8/layout/process2"/>
    <dgm:cxn modelId="{C1E009F3-14A4-8945-8F4E-43E97DA40E98}" type="presOf" srcId="{E1B44509-807F-6446-A5B9-E8E65EB265AF}" destId="{7DF9AF31-88FE-6941-A0BE-39E4C4A9A709}" srcOrd="0" destOrd="0" presId="urn:microsoft.com/office/officeart/2005/8/layout/process2"/>
    <dgm:cxn modelId="{95C1E5FA-98B3-9241-9068-C39B8EB9E125}" srcId="{0D59AEF0-CD63-684F-8FB8-E35159AC2B4F}" destId="{E1B44509-807F-6446-A5B9-E8E65EB265AF}" srcOrd="0" destOrd="0" parTransId="{6459057A-20A9-C44D-B445-EDEB18D52E29}" sibTransId="{0C9A6DA2-D5A1-554F-B49C-53FC560CD94D}"/>
    <dgm:cxn modelId="{07AF0D2A-945D-8F4C-A467-475F97C22D6D}" type="presParOf" srcId="{09027A49-B84A-4D4A-8C52-CEB2AC072C9C}" destId="{7DF9AF31-88FE-6941-A0BE-39E4C4A9A709}" srcOrd="0" destOrd="0" presId="urn:microsoft.com/office/officeart/2005/8/layout/process2"/>
    <dgm:cxn modelId="{F57C4723-3C2D-E442-80D4-738547FEC46B}" type="presParOf" srcId="{09027A49-B84A-4D4A-8C52-CEB2AC072C9C}" destId="{17057824-BE8F-2442-A267-9055781E5C8B}" srcOrd="1" destOrd="0" presId="urn:microsoft.com/office/officeart/2005/8/layout/process2"/>
    <dgm:cxn modelId="{2CD6B546-350E-1B4D-A156-6FA51A4064CA}" type="presParOf" srcId="{17057824-BE8F-2442-A267-9055781E5C8B}" destId="{A08DA46D-1026-0C44-AE48-AB00ACC35D2A}" srcOrd="0" destOrd="0" presId="urn:microsoft.com/office/officeart/2005/8/layout/process2"/>
    <dgm:cxn modelId="{DEE0303B-E756-B14A-A24E-5428C5BFF8E4}" type="presParOf" srcId="{09027A49-B84A-4D4A-8C52-CEB2AC072C9C}" destId="{381B8536-EC1F-B14B-B574-DD7D3E321F25}" srcOrd="2" destOrd="0" presId="urn:microsoft.com/office/officeart/2005/8/layout/process2"/>
    <dgm:cxn modelId="{C58635B7-8C12-BE41-B355-DE200B535BF1}" type="presParOf" srcId="{09027A49-B84A-4D4A-8C52-CEB2AC072C9C}" destId="{A18D0A96-FBB0-874E-BCD1-3E21E37F9999}" srcOrd="3" destOrd="0" presId="urn:microsoft.com/office/officeart/2005/8/layout/process2"/>
    <dgm:cxn modelId="{9C66D864-38E8-BF42-93F3-32DD35B1E3BF}" type="presParOf" srcId="{A18D0A96-FBB0-874E-BCD1-3E21E37F9999}" destId="{F4C96DC4-4812-954C-8559-E52D77617941}" srcOrd="0" destOrd="0" presId="urn:microsoft.com/office/officeart/2005/8/layout/process2"/>
    <dgm:cxn modelId="{1654813C-43F7-7446-87B0-E1A2FD38CE58}" type="presParOf" srcId="{09027A49-B84A-4D4A-8C52-CEB2AC072C9C}" destId="{C3DB1EF0-14E0-5A46-81F3-06BA7EF080F9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9AF31-88FE-6941-A0BE-39E4C4A9A709}">
      <dsp:nvSpPr>
        <dsp:cNvPr id="0" name=""/>
        <dsp:cNvSpPr/>
      </dsp:nvSpPr>
      <dsp:spPr>
        <a:xfrm>
          <a:off x="70833" y="0"/>
          <a:ext cx="3024378" cy="109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600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Nominate a superuser for your council, and provide their name and email address to your regional employer</a:t>
          </a:r>
        </a:p>
      </dsp:txBody>
      <dsp:txXfrm>
        <a:off x="102899" y="32066"/>
        <a:ext cx="2960246" cy="1030665"/>
      </dsp:txXfrm>
    </dsp:sp>
    <dsp:sp modelId="{17057824-BE8F-2442-A267-9055781E5C8B}">
      <dsp:nvSpPr>
        <dsp:cNvPr id="0" name=""/>
        <dsp:cNvSpPr/>
      </dsp:nvSpPr>
      <dsp:spPr>
        <a:xfrm rot="5400000">
          <a:off x="1377748" y="1122167"/>
          <a:ext cx="410549" cy="4926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 rot="-5400000">
        <a:off x="1435226" y="1163222"/>
        <a:ext cx="295594" cy="287384"/>
      </dsp:txXfrm>
    </dsp:sp>
    <dsp:sp modelId="{381B8536-EC1F-B14B-B574-DD7D3E321F25}">
      <dsp:nvSpPr>
        <dsp:cNvPr id="0" name=""/>
        <dsp:cNvSpPr/>
      </dsp:nvSpPr>
      <dsp:spPr>
        <a:xfrm>
          <a:off x="70833" y="1642196"/>
          <a:ext cx="3024378" cy="109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600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Your nominated superuser will receive an email from InfiniStats with a link to activate their account</a:t>
          </a:r>
        </a:p>
      </dsp:txBody>
      <dsp:txXfrm>
        <a:off x="102899" y="1674262"/>
        <a:ext cx="2960246" cy="1030665"/>
      </dsp:txXfrm>
    </dsp:sp>
    <dsp:sp modelId="{A18D0A96-FBB0-874E-BCD1-3E21E37F9999}">
      <dsp:nvSpPr>
        <dsp:cNvPr id="0" name=""/>
        <dsp:cNvSpPr/>
      </dsp:nvSpPr>
      <dsp:spPr>
        <a:xfrm rot="5400000">
          <a:off x="1377748" y="2764364"/>
          <a:ext cx="410549" cy="4926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 rot="-5400000">
        <a:off x="1435226" y="2805419"/>
        <a:ext cx="295594" cy="287384"/>
      </dsp:txXfrm>
    </dsp:sp>
    <dsp:sp modelId="{C3DB1EF0-14E0-5A46-81F3-06BA7EF080F9}">
      <dsp:nvSpPr>
        <dsp:cNvPr id="0" name=""/>
        <dsp:cNvSpPr/>
      </dsp:nvSpPr>
      <dsp:spPr>
        <a:xfrm>
          <a:off x="70833" y="3284393"/>
          <a:ext cx="3024378" cy="109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600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Superusers can create additional users for their councils as necessary</a:t>
          </a:r>
        </a:p>
      </dsp:txBody>
      <dsp:txXfrm>
        <a:off x="102899" y="3316459"/>
        <a:ext cx="2960246" cy="1030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5D5CF8C4-1A2A-044F-8665-C06F11572A8C}" type="datetimeFigureOut">
              <a:rPr lang="en-US" smtClean="0"/>
              <a:pPr/>
              <a:t>6/29/2025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BC4F8051-B567-F84B-B1F4-5CBD86E3E8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8051-B567-F84B-B1F4-5CBD86E3E8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4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8051-B567-F84B-B1F4-5CBD86E3E8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0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8051-B567-F84B-B1F4-5CBD86E3E8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3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8051-B567-F84B-B1F4-5CBD86E3E8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0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8051-B567-F84B-B1F4-5CBD86E3E8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8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0B09-0029-FAF7-8E4F-875E81CA5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5C3F9-06C4-B6BA-4F9B-7254DB564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682D7-0393-96DB-10F9-8D8FFAE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ADE02-CA30-8890-2762-019E7F59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55FFD-A5D4-CE47-EA65-D241E3D7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59BB9-1644-A5B7-06B2-14638B717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DEF82-D86E-1A2C-905B-F790D417F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7013" y="-917015"/>
            <a:ext cx="1505700" cy="3339727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B2E6FF4-2CC4-1353-47A2-8ECC3D6B75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8792" y="-1426156"/>
            <a:ext cx="5605929" cy="75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BD43-D001-94DB-3B05-AA8831B8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7BBA8-9FAD-6F88-237C-2A9E45759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2CD13-F110-4926-EF82-642904C6A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7A9AB-70D9-6852-90F5-FA423BBE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09C81-AC08-830B-B44A-14B0BDAB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5E27F-E6B3-AB5E-115F-57FF0C1D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37A27-441B-E8FF-5407-001B00F1D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AEBCD-15C9-33AA-CA39-D21A863A6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6508-CC9F-94D7-B373-3B080664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CB041-BE1F-5B34-9E9A-C579731B4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771C-7259-2400-C80E-1C6ACE84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BC5A6-BD6A-BAD7-2B21-3715C13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8354A-638E-8AF5-406C-C52927E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7F78-FD69-F549-7386-2CA037AE1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DF28D-003F-85A1-9A2E-CA1731482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3A49C-EBDD-AC2F-8310-4F75E888A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59772-CE4A-0CD4-9C3B-0D31C9B9B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21C0E-529E-15E7-7703-DEA955D0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0F454-01F2-3183-E35C-C35D0705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D013B-EE57-9F76-75AD-0EA28223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5F481-82DF-C7B6-59BA-71AE7C26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7139CB-A818-70FD-0E73-C5C4FA7BA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29CE-0B8F-9155-33F1-F8A3253F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0E7F7-F315-91E4-5EFE-F6836BD36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9B04-9AD9-812C-827C-58B44EE5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5058E-4058-B138-15FA-80B8167E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E5B3C-6706-BF6B-3BED-1EB52642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22A2E8-E944-C3B7-99AD-FD9EFE917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146D27-B7D0-F079-A157-993A9E5906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78C-6CAE-43C1-5751-E4603F3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3257-7F5C-6EEE-4B48-B280AC544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2E3B0-DFA8-B9FC-E68C-D658B573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4D88-58F0-05A2-A06B-8AB5181E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10C61-3FEE-D3E4-35F3-72CB6BE7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4AB90-E241-6C0D-7C3D-3B9ABDC83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3CDF6-1626-373C-A5CC-C2B953AF2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56CF-2BB1-0B9C-00DB-AE5B0DCB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1D6C-0766-FAC8-2555-616483086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92877-0A88-EFDF-DC31-E085955A0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D329F-3066-168C-5EF0-2DCF0C0F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A0473-E856-6576-9649-24B6E2D1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7298A-BB5B-9CD6-0D36-4498BE18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9D502-D590-D8A3-3B51-082A18D5C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99885E-E900-D6DF-4442-CF1F5A527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B14-CFEA-7444-5718-AD3B1954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F7127-E2A0-4A8F-5F53-CAEF45652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1AC8C-8FDC-6B5B-0160-B2EB3913E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AA897-4274-4751-F8CD-1B28A011F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AD2CD-5522-0F61-4217-7AF1B8332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9A24B-C5DD-CA92-0694-1F7447B0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6CC50-0C3F-CA66-53D7-C6036DE7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05B13-1092-0D3A-7614-C0E74814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3FA3-E1A0-47F6-072E-2C4E9CE9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63563-3369-BC0E-9702-C8092F59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2B915-24DC-F68E-780F-0BE430FC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74189-4719-4611-4399-F91266A2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8B55A-B231-2DDE-046D-CCDAECF88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B6973-5482-28D8-437A-62738CD82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1B299-F5C5-1508-E712-086597ED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60C2D-4C29-7790-852C-0F5A1FC9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D9C1B-E119-F05D-CACF-A8DA2FD8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35284-BEDC-564E-9848-A010FF505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E3FB1-B911-CBE4-0BC6-48D0EF735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EA85D4-25EB-75E6-5B36-5E10661B357C}"/>
              </a:ext>
            </a:extLst>
          </p:cNvPr>
          <p:cNvCxnSpPr>
            <a:cxnSpLocks/>
          </p:cNvCxnSpPr>
          <p:nvPr userDrawn="1"/>
        </p:nvCxnSpPr>
        <p:spPr>
          <a:xfrm flipV="1">
            <a:off x="4185879" y="0"/>
            <a:ext cx="798789" cy="69184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DD6B66E-430A-CD96-5E2A-82FFBD90D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 flipH="1" flipV="1">
            <a:off x="9064358" y="3747292"/>
            <a:ext cx="1831384" cy="4423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E2A99-997A-261E-87D0-B268D866E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 flipH="1" flipV="1">
            <a:off x="9356521" y="4039455"/>
            <a:ext cx="1762231" cy="39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236C7E-D715-9429-74E9-5D8C583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pPr/>
              <a:t>6/29/2025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588B8-CEDD-1728-55F5-765727D7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B9BA-ACD1-3250-6BE5-724313D5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0DB27-2111-06EF-D607-05FF0CED3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3C331-82FB-4A5B-3DC3-00BE5206E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7013" y="-917015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4411-7896-26F5-DA2A-9F12546D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B251-FF1F-B5A9-1ED9-F965BB69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AFBCF-9751-7C47-6FA4-2AB29673B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C468F-A169-F469-A6B9-B736FF94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FC67-08B9-FE42-B707-91C5CC4B43BB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8F661-48BC-26A3-7F8D-6255DA4C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D693A-1316-C498-1EEE-0F200866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62B8-9926-6441-A1AA-313F683B34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0267D-856D-CD10-4F09-5835505D1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974" r="13175"/>
          <a:stretch/>
        </p:blipFill>
        <p:spPr>
          <a:xfrm rot="16200000">
            <a:off x="1107558" y="-1107561"/>
            <a:ext cx="1564786" cy="3779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5BD2A-2901-0930-CF68-2560690E2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2745" r="9236"/>
          <a:stretch/>
        </p:blipFill>
        <p:spPr>
          <a:xfrm rot="16200000">
            <a:off x="913192" y="-917016"/>
            <a:ext cx="1505700" cy="3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86317-A196-015D-F235-DA9FBAD8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504C9-E13D-C490-A994-D96BDFEA9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16414-6D46-56C4-73D4-A8FDBE2A0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D583FC67-08B9-FE42-B707-91C5CC4B43BB}" type="datetimeFigureOut">
              <a:rPr lang="en-US" smtClean="0"/>
              <a:pPr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82CD0-2B59-35CE-5DE4-18088987E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74642-3343-880C-591E-C92F14C9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F06162B8-9926-6441-A1AA-313F683B3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5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inistats.com/clu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infinistats.com/?ref=lgwcm-pr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www.infinistats.com/?ref=lgwcm-pres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20.png"/><Relationship Id="rId5" Type="http://schemas.openxmlformats.org/officeDocument/2006/relationships/hyperlink" Target="https://www.infinistats.com/club?ref=lgwcm-pres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hyperlink" Target="https://www.infinistats.com/?ref=lgwcm-pres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diagramData" Target="../diagrams/data1.xml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11" Type="http://schemas.microsoft.com/office/2007/relationships/diagramDrawing" Target="../diagrams/drawing1.xml"/><Relationship Id="rId5" Type="http://schemas.openxmlformats.org/officeDocument/2006/relationships/hyperlink" Target="https://www.infinistats.com/?ref=lgwcm-pres" TargetMode="External"/><Relationship Id="rId15" Type="http://schemas.openxmlformats.org/officeDocument/2006/relationships/image" Target="../media/image42.sv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46.svg"/><Relationship Id="rId4" Type="http://schemas.openxmlformats.org/officeDocument/2006/relationships/image" Target="../media/image37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513C63-E861-3F14-9D0E-99B236DB6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0771"/>
            <a:ext cx="9144000" cy="2147834"/>
          </a:xfrm>
        </p:spPr>
        <p:txBody>
          <a:bodyPr>
            <a:normAutofit fontScale="90000"/>
          </a:bodyPr>
          <a:lstStyle/>
          <a:p>
            <a:pPr algn="l"/>
            <a:br>
              <a:rPr lang="en-GB" sz="6000" dirty="0">
                <a:solidFill>
                  <a:srgbClr val="0C4C8A"/>
                </a:solidFill>
                <a:latin typeface="Aptos Display" panose="020B0004020202020204" pitchFamily="34" charset="0"/>
              </a:rPr>
            </a:br>
            <a:br>
              <a:rPr lang="en-GB" sz="6000" dirty="0">
                <a:solidFill>
                  <a:srgbClr val="0C4C8A"/>
                </a:solidFill>
                <a:latin typeface="Aptos Display" panose="020B0004020202020204" pitchFamily="34" charset="0"/>
              </a:rPr>
            </a:br>
            <a:br>
              <a:rPr lang="en-GB" sz="6000" dirty="0">
                <a:solidFill>
                  <a:srgbClr val="0C4C8A"/>
                </a:solidFill>
                <a:latin typeface="Aptos Display" panose="020B0004020202020204" pitchFamily="34" charset="0"/>
              </a:rPr>
            </a:br>
            <a:br>
              <a:rPr lang="en-GB" sz="8800" dirty="0">
                <a:solidFill>
                  <a:srgbClr val="0C4C8A"/>
                </a:solidFill>
              </a:rPr>
            </a:br>
            <a:br>
              <a:rPr lang="en-GB" sz="8800" dirty="0">
                <a:solidFill>
                  <a:srgbClr val="0C4C8A"/>
                </a:solidFill>
              </a:rPr>
            </a:br>
            <a:br>
              <a:rPr lang="en-GB" sz="8800" dirty="0">
                <a:solidFill>
                  <a:srgbClr val="0C4C8A"/>
                </a:solidFill>
              </a:rPr>
            </a:br>
            <a:r>
              <a:rPr lang="en-GB" sz="3600" dirty="0"/>
              <a:t>A secure intelligent data repository powering the HR Metrics Benchmarking Club for councils in England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925257-3098-C6B7-7B1F-69C51A532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7" y="3429000"/>
            <a:ext cx="9378462" cy="2147834"/>
          </a:xfrm>
        </p:spPr>
        <p:txBody>
          <a:bodyPr>
            <a:normAutofit fontScale="92500"/>
          </a:bodyPr>
          <a:lstStyle/>
          <a:p>
            <a:pPr algn="l"/>
            <a:r>
              <a:rPr lang="en-GB" sz="2200" dirty="0">
                <a:solidFill>
                  <a:srgbClr val="0C4C8A"/>
                </a:solidFill>
                <a:latin typeface="Aptos" panose="020B0004020202020204" pitchFamily="34" charset="0"/>
              </a:rPr>
              <a:t>Share and compare workforce metrics from </a:t>
            </a:r>
            <a:r>
              <a:rPr lang="en-GB" sz="2200" dirty="0">
                <a:solidFill>
                  <a:srgbClr val="0C4C8A"/>
                </a:solidFill>
              </a:rPr>
              <a:t>Pay, Recruitment &amp; Retention, Agency-use, Terms and Conditions to D</a:t>
            </a:r>
            <a:r>
              <a:rPr lang="en-GB" sz="2200" dirty="0">
                <a:solidFill>
                  <a:srgbClr val="0C4C8A"/>
                </a:solidFill>
                <a:latin typeface="Aptos" panose="020B0004020202020204" pitchFamily="34" charset="0"/>
              </a:rPr>
              <a:t>iversity, </a:t>
            </a:r>
            <a:r>
              <a:rPr lang="en-GB" sz="2200" dirty="0">
                <a:solidFill>
                  <a:srgbClr val="0C4C8A"/>
                </a:solidFill>
              </a:rPr>
              <a:t>A</a:t>
            </a:r>
            <a:r>
              <a:rPr lang="en-GB" sz="2200" dirty="0">
                <a:solidFill>
                  <a:srgbClr val="0C4C8A"/>
                </a:solidFill>
                <a:latin typeface="Aptos" panose="020B0004020202020204" pitchFamily="34" charset="0"/>
              </a:rPr>
              <a:t>bsence, Leavers/Turnover and more. </a:t>
            </a:r>
          </a:p>
          <a:p>
            <a:pPr algn="l"/>
            <a:r>
              <a:rPr lang="en-GB" sz="2200" dirty="0">
                <a:latin typeface="Aptos" panose="020B0004020202020204" pitchFamily="34" charset="0"/>
              </a:rPr>
              <a:t>Benchmark HR Metrics data plus the </a:t>
            </a:r>
            <a:r>
              <a:rPr lang="en-GB" sz="2200" dirty="0"/>
              <a:t>work HR Teams do, outsource and share; the apps and systems they use. Work together to innovate and inform decisions. For more information go to:</a:t>
            </a:r>
          </a:p>
          <a:p>
            <a:pPr algn="l"/>
            <a:r>
              <a:rPr lang="en-GB" sz="2000" dirty="0"/>
              <a:t> </a:t>
            </a:r>
            <a:r>
              <a:rPr lang="en-GB" sz="2000" u="sng" dirty="0">
                <a:hlinkClick r:id="rId3"/>
              </a:rPr>
              <a:t>www.infinistats.com/club</a:t>
            </a:r>
            <a:r>
              <a:rPr lang="en-GB" sz="2000" dirty="0"/>
              <a:t> </a:t>
            </a:r>
            <a:endParaRPr lang="en-GB" sz="2000" dirty="0">
              <a:latin typeface="Aptos" panose="020B0004020202020204" pitchFamily="34" charset="0"/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4724BAC1-3093-8543-75FD-673B85910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57" y="910771"/>
            <a:ext cx="3537518" cy="9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956982C-2D9E-1AF2-A8ED-20CBA5F9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4C8A"/>
                </a:solidFill>
              </a:rPr>
              <a:t>Over 140 </a:t>
            </a:r>
            <a:r>
              <a:rPr lang="en-US" dirty="0">
                <a:solidFill>
                  <a:srgbClr val="0C4C8A"/>
                </a:solidFill>
                <a:latin typeface="Aptos Display" panose="020B0004020202020204" pitchFamily="34" charset="0"/>
              </a:rPr>
              <a:t>HR Benchmarking Club Councils in: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4000529-31E2-91BB-21DF-F978F00F0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8601" y="3292545"/>
            <a:ext cx="3275869" cy="948278"/>
          </a:xfrm>
          <a:prstGeom prst="rect">
            <a:avLst/>
          </a:prstGeom>
        </p:spPr>
      </p:pic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F84D0E6F-A6DE-053E-FDD2-2A62C97290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30" t="7378" r="14413" b="1104"/>
          <a:stretch/>
        </p:blipFill>
        <p:spPr>
          <a:xfrm>
            <a:off x="812709" y="3098336"/>
            <a:ext cx="2953288" cy="9482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8C4F2A-D654-4509-16CE-AB0FC1F82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731"/>
          <a:stretch/>
        </p:blipFill>
        <p:spPr>
          <a:xfrm>
            <a:off x="4736425" y="4762251"/>
            <a:ext cx="2518412" cy="118107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8047A8E-27E7-D462-DC42-880BEF320F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82591" y="1803949"/>
            <a:ext cx="3472719" cy="687667"/>
          </a:xfrm>
          <a:prstGeom prst="rect">
            <a:avLst/>
          </a:prstGeom>
        </p:spPr>
      </p:pic>
      <p:pic>
        <p:nvPicPr>
          <p:cNvPr id="23" name="Picture 22" descr="A tree with leaves on it&#10;&#10;Description automatically generated">
            <a:extLst>
              <a:ext uri="{FF2B5EF4-FFF2-40B4-BE49-F238E27FC236}">
                <a16:creationId xmlns:a16="http://schemas.microsoft.com/office/drawing/2014/main" id="{3242362E-62B7-B827-C3E9-D51840BF0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4522" y="1321973"/>
            <a:ext cx="1300646" cy="17628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18684-39B6-AB3C-5A75-5E7F34A418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7401" y="3292545"/>
            <a:ext cx="2121586" cy="1017698"/>
          </a:xfrm>
          <a:prstGeom prst="rect">
            <a:avLst/>
          </a:prstGeom>
        </p:spPr>
      </p:pic>
      <p:pic>
        <p:nvPicPr>
          <p:cNvPr id="29" name="Picture 2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00B121A-8CF4-CB1E-C953-2D427F4E1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880" y="4240823"/>
            <a:ext cx="1660639" cy="189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AF712A-15DB-B66F-1353-4E1024AE22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8871" y="1469005"/>
            <a:ext cx="2380056" cy="1247099"/>
          </a:xfrm>
          <a:prstGeom prst="rect">
            <a:avLst/>
          </a:prstGeom>
        </p:spPr>
      </p:pic>
      <p:pic>
        <p:nvPicPr>
          <p:cNvPr id="4" name="Picture 3" descr="A purple and orange text&#10;&#10;AI-generated content may be incorrect.">
            <a:extLst>
              <a:ext uri="{FF2B5EF4-FFF2-40B4-BE49-F238E27FC236}">
                <a16:creationId xmlns:a16="http://schemas.microsoft.com/office/drawing/2014/main" id="{6E2F82BC-C469-DE4A-8DEB-DD376FE49A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8657" y="4935277"/>
            <a:ext cx="2587625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8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EBE12-FD0A-039A-C05D-C61DEBFB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2"/>
            <a:ext cx="10515600" cy="708738"/>
          </a:xfrm>
        </p:spPr>
        <p:txBody>
          <a:bodyPr/>
          <a:lstStyle/>
          <a:p>
            <a:r>
              <a:rPr lang="en-US" dirty="0"/>
              <a:t>HR Metrics Benchmarking Club with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9A9EBC66-7C8B-45A5-F184-C887AAFFC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310" y="254451"/>
            <a:ext cx="2117490" cy="5865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5C08E1-8B9A-77D8-0A1F-56B86AE87453}"/>
              </a:ext>
            </a:extLst>
          </p:cNvPr>
          <p:cNvSpPr txBox="1"/>
          <p:nvPr/>
        </p:nvSpPr>
        <p:spPr>
          <a:xfrm>
            <a:off x="838198" y="990576"/>
            <a:ext cx="931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</a:rPr>
              <a:t>The HR metrics benchmarking club provides a wide range of HR metrics surveys, including pay benchmarking, and access to the full </a:t>
            </a:r>
            <a:r>
              <a:rPr lang="en-GB" sz="1800" dirty="0">
                <a:solidFill>
                  <a:srgbClr val="008AFF"/>
                </a:solidFill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InfiniStats </a:t>
            </a:r>
            <a:r>
              <a:rPr lang="en-GB" sz="1800" dirty="0">
                <a:solidFill>
                  <a:srgbClr val="008AFF"/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lang="en-GB" sz="1800" dirty="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</a:rPr>
              <a:t> data entry and reporting functionality.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9D6E42E8-2020-EB93-0DBE-A8FE36470E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3783"/>
          <a:stretch/>
        </p:blipFill>
        <p:spPr>
          <a:xfrm>
            <a:off x="0" y="1804412"/>
            <a:ext cx="3435994" cy="2620862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216118A-089F-5C59-C5DD-F5C014F41DF3}"/>
              </a:ext>
            </a:extLst>
          </p:cNvPr>
          <p:cNvSpPr txBox="1"/>
          <p:nvPr/>
        </p:nvSpPr>
        <p:spPr>
          <a:xfrm>
            <a:off x="342877" y="4534419"/>
            <a:ext cx="31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ptos" panose="020B0004020202020204" pitchFamily="34" charset="0"/>
              </a:rPr>
              <a:t>One-click reporting &amp; scorecards that use your council’s branding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91226EEA-4867-252F-203A-33644E5A69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61" r="12987"/>
          <a:stretch/>
        </p:blipFill>
        <p:spPr>
          <a:xfrm>
            <a:off x="8161589" y="1850151"/>
            <a:ext cx="3565880" cy="2548406"/>
          </a:xfrm>
          <a:prstGeom prst="rect">
            <a:avLst/>
          </a:prstGeom>
          <a:effectLst>
            <a:outerShdw blurRad="63500" algn="ctr" rotWithShape="0">
              <a:srgbClr val="000000">
                <a:alpha val="37000"/>
              </a:srgbClr>
            </a:outerShdw>
          </a:effectLst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87053F5-15CC-8990-D54E-0B6BBC94DB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1" r="12193"/>
          <a:stretch/>
        </p:blipFill>
        <p:spPr>
          <a:xfrm>
            <a:off x="3990449" y="1846664"/>
            <a:ext cx="3565878" cy="2553144"/>
          </a:xfrm>
          <a:prstGeom prst="rect">
            <a:avLst/>
          </a:prstGeom>
          <a:ln>
            <a:noFill/>
          </a:ln>
          <a:effectLst>
            <a:outerShdw blurRad="63500" sx="99858" sy="99858" algn="ctr" rotWithShape="0">
              <a:prstClr val="black">
                <a:alpha val="36633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3BEAA4-745C-A6FB-58CA-64CB3A5276A0}"/>
              </a:ext>
            </a:extLst>
          </p:cNvPr>
          <p:cNvSpPr txBox="1"/>
          <p:nvPr/>
        </p:nvSpPr>
        <p:spPr>
          <a:xfrm>
            <a:off x="4226450" y="4530884"/>
            <a:ext cx="31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ptos" panose="020B0004020202020204" pitchFamily="34" charset="0"/>
              </a:rPr>
              <a:t>Create and share dashboards with a range of presets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18312A-5DAC-7753-654B-7A6A99EA4E2C}"/>
              </a:ext>
            </a:extLst>
          </p:cNvPr>
          <p:cNvSpPr txBox="1"/>
          <p:nvPr/>
        </p:nvSpPr>
        <p:spPr>
          <a:xfrm>
            <a:off x="8347522" y="4539301"/>
            <a:ext cx="31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ptos" panose="020B0004020202020204" pitchFamily="34" charset="0"/>
              </a:rPr>
              <a:t>Rich data visualisations including heatmaps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8595E-8071-BCE9-9D70-4843039D053D}"/>
              </a:ext>
            </a:extLst>
          </p:cNvPr>
          <p:cNvSpPr txBox="1"/>
          <p:nvPr/>
        </p:nvSpPr>
        <p:spPr>
          <a:xfrm>
            <a:off x="420589" y="5156386"/>
            <a:ext cx="3682527" cy="954107"/>
          </a:xfrm>
          <a:prstGeom prst="rect">
            <a:avLst/>
          </a:prstGeom>
          <a:noFill/>
          <a:ln cmpd="sng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76748"/>
                      <a:gd name="connsiteY0" fmla="*/ 0 h 1477328"/>
                      <a:gd name="connsiteX1" fmla="*/ 529024 w 3376748"/>
                      <a:gd name="connsiteY1" fmla="*/ 0 h 1477328"/>
                      <a:gd name="connsiteX2" fmla="*/ 990513 w 3376748"/>
                      <a:gd name="connsiteY2" fmla="*/ 0 h 1477328"/>
                      <a:gd name="connsiteX3" fmla="*/ 1620839 w 3376748"/>
                      <a:gd name="connsiteY3" fmla="*/ 0 h 1477328"/>
                      <a:gd name="connsiteX4" fmla="*/ 2149863 w 3376748"/>
                      <a:gd name="connsiteY4" fmla="*/ 0 h 1477328"/>
                      <a:gd name="connsiteX5" fmla="*/ 2678887 w 3376748"/>
                      <a:gd name="connsiteY5" fmla="*/ 0 h 1477328"/>
                      <a:gd name="connsiteX6" fmla="*/ 3376748 w 3376748"/>
                      <a:gd name="connsiteY6" fmla="*/ 0 h 1477328"/>
                      <a:gd name="connsiteX7" fmla="*/ 3376748 w 3376748"/>
                      <a:gd name="connsiteY7" fmla="*/ 462896 h 1477328"/>
                      <a:gd name="connsiteX8" fmla="*/ 3376748 w 3376748"/>
                      <a:gd name="connsiteY8" fmla="*/ 955339 h 1477328"/>
                      <a:gd name="connsiteX9" fmla="*/ 3376748 w 3376748"/>
                      <a:gd name="connsiteY9" fmla="*/ 1477328 h 1477328"/>
                      <a:gd name="connsiteX10" fmla="*/ 2881492 w 3376748"/>
                      <a:gd name="connsiteY10" fmla="*/ 1477328 h 1477328"/>
                      <a:gd name="connsiteX11" fmla="*/ 2318700 w 3376748"/>
                      <a:gd name="connsiteY11" fmla="*/ 1477328 h 1477328"/>
                      <a:gd name="connsiteX12" fmla="*/ 1789676 w 3376748"/>
                      <a:gd name="connsiteY12" fmla="*/ 1477328 h 1477328"/>
                      <a:gd name="connsiteX13" fmla="*/ 1159350 w 3376748"/>
                      <a:gd name="connsiteY13" fmla="*/ 1477328 h 1477328"/>
                      <a:gd name="connsiteX14" fmla="*/ 529024 w 3376748"/>
                      <a:gd name="connsiteY14" fmla="*/ 1477328 h 1477328"/>
                      <a:gd name="connsiteX15" fmla="*/ 0 w 3376748"/>
                      <a:gd name="connsiteY15" fmla="*/ 1477328 h 1477328"/>
                      <a:gd name="connsiteX16" fmla="*/ 0 w 3376748"/>
                      <a:gd name="connsiteY16" fmla="*/ 984885 h 1477328"/>
                      <a:gd name="connsiteX17" fmla="*/ 0 w 3376748"/>
                      <a:gd name="connsiteY17" fmla="*/ 507216 h 1477328"/>
                      <a:gd name="connsiteX18" fmla="*/ 0 w 3376748"/>
                      <a:gd name="connsiteY18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376748" h="1477328" extrusionOk="0">
                        <a:moveTo>
                          <a:pt x="0" y="0"/>
                        </a:moveTo>
                        <a:cubicBezTo>
                          <a:pt x="249290" y="-27985"/>
                          <a:pt x="421717" y="21201"/>
                          <a:pt x="529024" y="0"/>
                        </a:cubicBezTo>
                        <a:cubicBezTo>
                          <a:pt x="636331" y="-21201"/>
                          <a:pt x="850935" y="13437"/>
                          <a:pt x="990513" y="0"/>
                        </a:cubicBezTo>
                        <a:cubicBezTo>
                          <a:pt x="1130091" y="-13437"/>
                          <a:pt x="1455389" y="49798"/>
                          <a:pt x="1620839" y="0"/>
                        </a:cubicBezTo>
                        <a:cubicBezTo>
                          <a:pt x="1786289" y="-49798"/>
                          <a:pt x="1893975" y="24689"/>
                          <a:pt x="2149863" y="0"/>
                        </a:cubicBezTo>
                        <a:cubicBezTo>
                          <a:pt x="2405751" y="-24689"/>
                          <a:pt x="2504628" y="60685"/>
                          <a:pt x="2678887" y="0"/>
                        </a:cubicBezTo>
                        <a:cubicBezTo>
                          <a:pt x="2853146" y="-60685"/>
                          <a:pt x="3059935" y="56210"/>
                          <a:pt x="3376748" y="0"/>
                        </a:cubicBezTo>
                        <a:cubicBezTo>
                          <a:pt x="3404062" y="108949"/>
                          <a:pt x="3368935" y="293481"/>
                          <a:pt x="3376748" y="462896"/>
                        </a:cubicBezTo>
                        <a:cubicBezTo>
                          <a:pt x="3384561" y="632311"/>
                          <a:pt x="3363131" y="754333"/>
                          <a:pt x="3376748" y="955339"/>
                        </a:cubicBezTo>
                        <a:cubicBezTo>
                          <a:pt x="3390365" y="1156345"/>
                          <a:pt x="3320506" y="1251853"/>
                          <a:pt x="3376748" y="1477328"/>
                        </a:cubicBezTo>
                        <a:cubicBezTo>
                          <a:pt x="3165514" y="1526951"/>
                          <a:pt x="3095147" y="1474470"/>
                          <a:pt x="2881492" y="1477328"/>
                        </a:cubicBezTo>
                        <a:cubicBezTo>
                          <a:pt x="2667837" y="1480186"/>
                          <a:pt x="2502389" y="1441902"/>
                          <a:pt x="2318700" y="1477328"/>
                        </a:cubicBezTo>
                        <a:cubicBezTo>
                          <a:pt x="2135011" y="1512754"/>
                          <a:pt x="1896747" y="1472835"/>
                          <a:pt x="1789676" y="1477328"/>
                        </a:cubicBezTo>
                        <a:cubicBezTo>
                          <a:pt x="1682605" y="1481821"/>
                          <a:pt x="1389859" y="1424509"/>
                          <a:pt x="1159350" y="1477328"/>
                        </a:cubicBezTo>
                        <a:cubicBezTo>
                          <a:pt x="928841" y="1530147"/>
                          <a:pt x="767028" y="1467062"/>
                          <a:pt x="529024" y="1477328"/>
                        </a:cubicBezTo>
                        <a:cubicBezTo>
                          <a:pt x="291020" y="1487594"/>
                          <a:pt x="215157" y="1468935"/>
                          <a:pt x="0" y="1477328"/>
                        </a:cubicBezTo>
                        <a:cubicBezTo>
                          <a:pt x="-11745" y="1249424"/>
                          <a:pt x="40301" y="1210974"/>
                          <a:pt x="0" y="984885"/>
                        </a:cubicBezTo>
                        <a:cubicBezTo>
                          <a:pt x="-40301" y="758796"/>
                          <a:pt x="29732" y="637841"/>
                          <a:pt x="0" y="507216"/>
                        </a:cubicBezTo>
                        <a:cubicBezTo>
                          <a:pt x="-29732" y="376591"/>
                          <a:pt x="34410" y="149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-webkit-standard"/>
              </a:rPr>
              <a:t> 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I’ve been a London Council member of InfiniStats for 15 years. [...] The system is so easy to use, more importantly, 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reporting is brilliant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."</a:t>
            </a:r>
            <a:endParaRPr lang="en-GB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A3161E-0025-362B-AA89-1B7AE3F5A39A}"/>
              </a:ext>
            </a:extLst>
          </p:cNvPr>
          <p:cNvCxnSpPr>
            <a:cxnSpLocks/>
          </p:cNvCxnSpPr>
          <p:nvPr/>
        </p:nvCxnSpPr>
        <p:spPr>
          <a:xfrm>
            <a:off x="420590" y="5396771"/>
            <a:ext cx="14207" cy="674559"/>
          </a:xfrm>
          <a:prstGeom prst="line">
            <a:avLst/>
          </a:prstGeom>
          <a:ln w="19050">
            <a:solidFill>
              <a:srgbClr val="008A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67E909B-F8C5-FF5F-F917-17EF52461D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468" y="5097300"/>
            <a:ext cx="262037" cy="299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CA02C9-A740-A980-155D-F8930CA56837}"/>
              </a:ext>
            </a:extLst>
          </p:cNvPr>
          <p:cNvSpPr txBox="1"/>
          <p:nvPr/>
        </p:nvSpPr>
        <p:spPr>
          <a:xfrm>
            <a:off x="4193875" y="5146078"/>
            <a:ext cx="3682527" cy="954107"/>
          </a:xfrm>
          <a:prstGeom prst="rect">
            <a:avLst/>
          </a:prstGeom>
          <a:noFill/>
          <a:ln cmpd="sng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76748"/>
                      <a:gd name="connsiteY0" fmla="*/ 0 h 1477328"/>
                      <a:gd name="connsiteX1" fmla="*/ 529024 w 3376748"/>
                      <a:gd name="connsiteY1" fmla="*/ 0 h 1477328"/>
                      <a:gd name="connsiteX2" fmla="*/ 990513 w 3376748"/>
                      <a:gd name="connsiteY2" fmla="*/ 0 h 1477328"/>
                      <a:gd name="connsiteX3" fmla="*/ 1620839 w 3376748"/>
                      <a:gd name="connsiteY3" fmla="*/ 0 h 1477328"/>
                      <a:gd name="connsiteX4" fmla="*/ 2149863 w 3376748"/>
                      <a:gd name="connsiteY4" fmla="*/ 0 h 1477328"/>
                      <a:gd name="connsiteX5" fmla="*/ 2678887 w 3376748"/>
                      <a:gd name="connsiteY5" fmla="*/ 0 h 1477328"/>
                      <a:gd name="connsiteX6" fmla="*/ 3376748 w 3376748"/>
                      <a:gd name="connsiteY6" fmla="*/ 0 h 1477328"/>
                      <a:gd name="connsiteX7" fmla="*/ 3376748 w 3376748"/>
                      <a:gd name="connsiteY7" fmla="*/ 462896 h 1477328"/>
                      <a:gd name="connsiteX8" fmla="*/ 3376748 w 3376748"/>
                      <a:gd name="connsiteY8" fmla="*/ 955339 h 1477328"/>
                      <a:gd name="connsiteX9" fmla="*/ 3376748 w 3376748"/>
                      <a:gd name="connsiteY9" fmla="*/ 1477328 h 1477328"/>
                      <a:gd name="connsiteX10" fmla="*/ 2881492 w 3376748"/>
                      <a:gd name="connsiteY10" fmla="*/ 1477328 h 1477328"/>
                      <a:gd name="connsiteX11" fmla="*/ 2318700 w 3376748"/>
                      <a:gd name="connsiteY11" fmla="*/ 1477328 h 1477328"/>
                      <a:gd name="connsiteX12" fmla="*/ 1789676 w 3376748"/>
                      <a:gd name="connsiteY12" fmla="*/ 1477328 h 1477328"/>
                      <a:gd name="connsiteX13" fmla="*/ 1159350 w 3376748"/>
                      <a:gd name="connsiteY13" fmla="*/ 1477328 h 1477328"/>
                      <a:gd name="connsiteX14" fmla="*/ 529024 w 3376748"/>
                      <a:gd name="connsiteY14" fmla="*/ 1477328 h 1477328"/>
                      <a:gd name="connsiteX15" fmla="*/ 0 w 3376748"/>
                      <a:gd name="connsiteY15" fmla="*/ 1477328 h 1477328"/>
                      <a:gd name="connsiteX16" fmla="*/ 0 w 3376748"/>
                      <a:gd name="connsiteY16" fmla="*/ 984885 h 1477328"/>
                      <a:gd name="connsiteX17" fmla="*/ 0 w 3376748"/>
                      <a:gd name="connsiteY17" fmla="*/ 507216 h 1477328"/>
                      <a:gd name="connsiteX18" fmla="*/ 0 w 3376748"/>
                      <a:gd name="connsiteY18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376748" h="1477328" extrusionOk="0">
                        <a:moveTo>
                          <a:pt x="0" y="0"/>
                        </a:moveTo>
                        <a:cubicBezTo>
                          <a:pt x="249290" y="-27985"/>
                          <a:pt x="421717" y="21201"/>
                          <a:pt x="529024" y="0"/>
                        </a:cubicBezTo>
                        <a:cubicBezTo>
                          <a:pt x="636331" y="-21201"/>
                          <a:pt x="850935" y="13437"/>
                          <a:pt x="990513" y="0"/>
                        </a:cubicBezTo>
                        <a:cubicBezTo>
                          <a:pt x="1130091" y="-13437"/>
                          <a:pt x="1455389" y="49798"/>
                          <a:pt x="1620839" y="0"/>
                        </a:cubicBezTo>
                        <a:cubicBezTo>
                          <a:pt x="1786289" y="-49798"/>
                          <a:pt x="1893975" y="24689"/>
                          <a:pt x="2149863" y="0"/>
                        </a:cubicBezTo>
                        <a:cubicBezTo>
                          <a:pt x="2405751" y="-24689"/>
                          <a:pt x="2504628" y="60685"/>
                          <a:pt x="2678887" y="0"/>
                        </a:cubicBezTo>
                        <a:cubicBezTo>
                          <a:pt x="2853146" y="-60685"/>
                          <a:pt x="3059935" y="56210"/>
                          <a:pt x="3376748" y="0"/>
                        </a:cubicBezTo>
                        <a:cubicBezTo>
                          <a:pt x="3404062" y="108949"/>
                          <a:pt x="3368935" y="293481"/>
                          <a:pt x="3376748" y="462896"/>
                        </a:cubicBezTo>
                        <a:cubicBezTo>
                          <a:pt x="3384561" y="632311"/>
                          <a:pt x="3363131" y="754333"/>
                          <a:pt x="3376748" y="955339"/>
                        </a:cubicBezTo>
                        <a:cubicBezTo>
                          <a:pt x="3390365" y="1156345"/>
                          <a:pt x="3320506" y="1251853"/>
                          <a:pt x="3376748" y="1477328"/>
                        </a:cubicBezTo>
                        <a:cubicBezTo>
                          <a:pt x="3165514" y="1526951"/>
                          <a:pt x="3095147" y="1474470"/>
                          <a:pt x="2881492" y="1477328"/>
                        </a:cubicBezTo>
                        <a:cubicBezTo>
                          <a:pt x="2667837" y="1480186"/>
                          <a:pt x="2502389" y="1441902"/>
                          <a:pt x="2318700" y="1477328"/>
                        </a:cubicBezTo>
                        <a:cubicBezTo>
                          <a:pt x="2135011" y="1512754"/>
                          <a:pt x="1896747" y="1472835"/>
                          <a:pt x="1789676" y="1477328"/>
                        </a:cubicBezTo>
                        <a:cubicBezTo>
                          <a:pt x="1682605" y="1481821"/>
                          <a:pt x="1389859" y="1424509"/>
                          <a:pt x="1159350" y="1477328"/>
                        </a:cubicBezTo>
                        <a:cubicBezTo>
                          <a:pt x="928841" y="1530147"/>
                          <a:pt x="767028" y="1467062"/>
                          <a:pt x="529024" y="1477328"/>
                        </a:cubicBezTo>
                        <a:cubicBezTo>
                          <a:pt x="291020" y="1487594"/>
                          <a:pt x="215157" y="1468935"/>
                          <a:pt x="0" y="1477328"/>
                        </a:cubicBezTo>
                        <a:cubicBezTo>
                          <a:pt x="-11745" y="1249424"/>
                          <a:pt x="40301" y="1210974"/>
                          <a:pt x="0" y="984885"/>
                        </a:cubicBezTo>
                        <a:cubicBezTo>
                          <a:pt x="-40301" y="758796"/>
                          <a:pt x="29732" y="637841"/>
                          <a:pt x="0" y="507216"/>
                        </a:cubicBezTo>
                        <a:cubicBezTo>
                          <a:pt x="-29732" y="376591"/>
                          <a:pt x="34410" y="149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-webkit-standard"/>
              </a:rPr>
              <a:t>  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 have used InfiniStats for a number of years. 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For inputting data, it couldn’t be simpler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Extracting data and reports is also quick and easy. [...] 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It’s very user friendly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."</a:t>
            </a:r>
            <a:endParaRPr lang="en-GB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CB8FB-98A3-2198-F5B5-E8C970D6F2E8}"/>
              </a:ext>
            </a:extLst>
          </p:cNvPr>
          <p:cNvCxnSpPr>
            <a:cxnSpLocks/>
          </p:cNvCxnSpPr>
          <p:nvPr/>
        </p:nvCxnSpPr>
        <p:spPr>
          <a:xfrm>
            <a:off x="4208083" y="5396771"/>
            <a:ext cx="0" cy="653918"/>
          </a:xfrm>
          <a:prstGeom prst="line">
            <a:avLst/>
          </a:prstGeom>
          <a:ln w="19050">
            <a:solidFill>
              <a:srgbClr val="008A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CA3EA172-4EC6-CDB4-0052-7BAD0A903F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7636" y="5097300"/>
            <a:ext cx="262037" cy="29947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2695834-8297-D58A-468E-DB40C511C417}"/>
              </a:ext>
            </a:extLst>
          </p:cNvPr>
          <p:cNvSpPr/>
          <p:nvPr/>
        </p:nvSpPr>
        <p:spPr>
          <a:xfrm>
            <a:off x="-12359" y="6312568"/>
            <a:ext cx="12217881" cy="557789"/>
          </a:xfrm>
          <a:prstGeom prst="rect">
            <a:avLst/>
          </a:prstGeom>
          <a:solidFill>
            <a:srgbClr val="0C4C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50BD19-D833-9C97-5EE6-5DA77FBD0260}"/>
              </a:ext>
            </a:extLst>
          </p:cNvPr>
          <p:cNvSpPr txBox="1"/>
          <p:nvPr/>
        </p:nvSpPr>
        <p:spPr>
          <a:xfrm>
            <a:off x="2273630" y="6404434"/>
            <a:ext cx="651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Contact your regional employer to sign up or for more information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E11AEA-475D-3CA2-5334-4787E0B1D48B}"/>
              </a:ext>
            </a:extLst>
          </p:cNvPr>
          <p:cNvSpPr txBox="1"/>
          <p:nvPr/>
        </p:nvSpPr>
        <p:spPr>
          <a:xfrm>
            <a:off x="8161589" y="5146078"/>
            <a:ext cx="3376748" cy="954107"/>
          </a:xfrm>
          <a:prstGeom prst="rect">
            <a:avLst/>
          </a:prstGeom>
          <a:noFill/>
          <a:ln cmpd="sng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76748"/>
                      <a:gd name="connsiteY0" fmla="*/ 0 h 1477328"/>
                      <a:gd name="connsiteX1" fmla="*/ 529024 w 3376748"/>
                      <a:gd name="connsiteY1" fmla="*/ 0 h 1477328"/>
                      <a:gd name="connsiteX2" fmla="*/ 990513 w 3376748"/>
                      <a:gd name="connsiteY2" fmla="*/ 0 h 1477328"/>
                      <a:gd name="connsiteX3" fmla="*/ 1620839 w 3376748"/>
                      <a:gd name="connsiteY3" fmla="*/ 0 h 1477328"/>
                      <a:gd name="connsiteX4" fmla="*/ 2149863 w 3376748"/>
                      <a:gd name="connsiteY4" fmla="*/ 0 h 1477328"/>
                      <a:gd name="connsiteX5" fmla="*/ 2678887 w 3376748"/>
                      <a:gd name="connsiteY5" fmla="*/ 0 h 1477328"/>
                      <a:gd name="connsiteX6" fmla="*/ 3376748 w 3376748"/>
                      <a:gd name="connsiteY6" fmla="*/ 0 h 1477328"/>
                      <a:gd name="connsiteX7" fmla="*/ 3376748 w 3376748"/>
                      <a:gd name="connsiteY7" fmla="*/ 462896 h 1477328"/>
                      <a:gd name="connsiteX8" fmla="*/ 3376748 w 3376748"/>
                      <a:gd name="connsiteY8" fmla="*/ 955339 h 1477328"/>
                      <a:gd name="connsiteX9" fmla="*/ 3376748 w 3376748"/>
                      <a:gd name="connsiteY9" fmla="*/ 1477328 h 1477328"/>
                      <a:gd name="connsiteX10" fmla="*/ 2881492 w 3376748"/>
                      <a:gd name="connsiteY10" fmla="*/ 1477328 h 1477328"/>
                      <a:gd name="connsiteX11" fmla="*/ 2318700 w 3376748"/>
                      <a:gd name="connsiteY11" fmla="*/ 1477328 h 1477328"/>
                      <a:gd name="connsiteX12" fmla="*/ 1789676 w 3376748"/>
                      <a:gd name="connsiteY12" fmla="*/ 1477328 h 1477328"/>
                      <a:gd name="connsiteX13" fmla="*/ 1159350 w 3376748"/>
                      <a:gd name="connsiteY13" fmla="*/ 1477328 h 1477328"/>
                      <a:gd name="connsiteX14" fmla="*/ 529024 w 3376748"/>
                      <a:gd name="connsiteY14" fmla="*/ 1477328 h 1477328"/>
                      <a:gd name="connsiteX15" fmla="*/ 0 w 3376748"/>
                      <a:gd name="connsiteY15" fmla="*/ 1477328 h 1477328"/>
                      <a:gd name="connsiteX16" fmla="*/ 0 w 3376748"/>
                      <a:gd name="connsiteY16" fmla="*/ 984885 h 1477328"/>
                      <a:gd name="connsiteX17" fmla="*/ 0 w 3376748"/>
                      <a:gd name="connsiteY17" fmla="*/ 507216 h 1477328"/>
                      <a:gd name="connsiteX18" fmla="*/ 0 w 3376748"/>
                      <a:gd name="connsiteY18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376748" h="1477328" extrusionOk="0">
                        <a:moveTo>
                          <a:pt x="0" y="0"/>
                        </a:moveTo>
                        <a:cubicBezTo>
                          <a:pt x="249290" y="-27985"/>
                          <a:pt x="421717" y="21201"/>
                          <a:pt x="529024" y="0"/>
                        </a:cubicBezTo>
                        <a:cubicBezTo>
                          <a:pt x="636331" y="-21201"/>
                          <a:pt x="850935" y="13437"/>
                          <a:pt x="990513" y="0"/>
                        </a:cubicBezTo>
                        <a:cubicBezTo>
                          <a:pt x="1130091" y="-13437"/>
                          <a:pt x="1455389" y="49798"/>
                          <a:pt x="1620839" y="0"/>
                        </a:cubicBezTo>
                        <a:cubicBezTo>
                          <a:pt x="1786289" y="-49798"/>
                          <a:pt x="1893975" y="24689"/>
                          <a:pt x="2149863" y="0"/>
                        </a:cubicBezTo>
                        <a:cubicBezTo>
                          <a:pt x="2405751" y="-24689"/>
                          <a:pt x="2504628" y="60685"/>
                          <a:pt x="2678887" y="0"/>
                        </a:cubicBezTo>
                        <a:cubicBezTo>
                          <a:pt x="2853146" y="-60685"/>
                          <a:pt x="3059935" y="56210"/>
                          <a:pt x="3376748" y="0"/>
                        </a:cubicBezTo>
                        <a:cubicBezTo>
                          <a:pt x="3404062" y="108949"/>
                          <a:pt x="3368935" y="293481"/>
                          <a:pt x="3376748" y="462896"/>
                        </a:cubicBezTo>
                        <a:cubicBezTo>
                          <a:pt x="3384561" y="632311"/>
                          <a:pt x="3363131" y="754333"/>
                          <a:pt x="3376748" y="955339"/>
                        </a:cubicBezTo>
                        <a:cubicBezTo>
                          <a:pt x="3390365" y="1156345"/>
                          <a:pt x="3320506" y="1251853"/>
                          <a:pt x="3376748" y="1477328"/>
                        </a:cubicBezTo>
                        <a:cubicBezTo>
                          <a:pt x="3165514" y="1526951"/>
                          <a:pt x="3095147" y="1474470"/>
                          <a:pt x="2881492" y="1477328"/>
                        </a:cubicBezTo>
                        <a:cubicBezTo>
                          <a:pt x="2667837" y="1480186"/>
                          <a:pt x="2502389" y="1441902"/>
                          <a:pt x="2318700" y="1477328"/>
                        </a:cubicBezTo>
                        <a:cubicBezTo>
                          <a:pt x="2135011" y="1512754"/>
                          <a:pt x="1896747" y="1472835"/>
                          <a:pt x="1789676" y="1477328"/>
                        </a:cubicBezTo>
                        <a:cubicBezTo>
                          <a:pt x="1682605" y="1481821"/>
                          <a:pt x="1389859" y="1424509"/>
                          <a:pt x="1159350" y="1477328"/>
                        </a:cubicBezTo>
                        <a:cubicBezTo>
                          <a:pt x="928841" y="1530147"/>
                          <a:pt x="767028" y="1467062"/>
                          <a:pt x="529024" y="1477328"/>
                        </a:cubicBezTo>
                        <a:cubicBezTo>
                          <a:pt x="291020" y="1487594"/>
                          <a:pt x="215157" y="1468935"/>
                          <a:pt x="0" y="1477328"/>
                        </a:cubicBezTo>
                        <a:cubicBezTo>
                          <a:pt x="-11745" y="1249424"/>
                          <a:pt x="40301" y="1210974"/>
                          <a:pt x="0" y="984885"/>
                        </a:cubicBezTo>
                        <a:cubicBezTo>
                          <a:pt x="-40301" y="758796"/>
                          <a:pt x="29732" y="637841"/>
                          <a:pt x="0" y="507216"/>
                        </a:cubicBezTo>
                        <a:cubicBezTo>
                          <a:pt x="-29732" y="376591"/>
                          <a:pt x="34410" y="149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-webkit-standard"/>
              </a:rPr>
              <a:t>  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As a long-term user, I have found InfiniStats to be 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valuable tool for workforce benchmarking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It is robust with a 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quick and intuitive interface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."</a:t>
            </a:r>
            <a:endParaRPr lang="en-GB" sz="1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A55092-75B5-9B1A-9EB2-6A2E7DCE2682}"/>
              </a:ext>
            </a:extLst>
          </p:cNvPr>
          <p:cNvCxnSpPr>
            <a:cxnSpLocks/>
          </p:cNvCxnSpPr>
          <p:nvPr/>
        </p:nvCxnSpPr>
        <p:spPr>
          <a:xfrm>
            <a:off x="8175796" y="5395255"/>
            <a:ext cx="0" cy="665767"/>
          </a:xfrm>
          <a:prstGeom prst="line">
            <a:avLst/>
          </a:prstGeom>
          <a:ln w="19050">
            <a:solidFill>
              <a:srgbClr val="008A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0040673C-D4E1-18AD-3408-8F57085AE8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45349" y="5095784"/>
            <a:ext cx="262037" cy="2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18588-2972-5255-74C6-3862135D3B76}"/>
              </a:ext>
            </a:extLst>
          </p:cNvPr>
          <p:cNvGrpSpPr/>
          <p:nvPr/>
        </p:nvGrpSpPr>
        <p:grpSpPr>
          <a:xfrm>
            <a:off x="838200" y="1439333"/>
            <a:ext cx="10515600" cy="5418667"/>
            <a:chOff x="840651" y="1690688"/>
            <a:chExt cx="10510696" cy="541866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111AB08-814A-76DF-E5E3-6FA5417AA32D}"/>
                </a:ext>
              </a:extLst>
            </p:cNvPr>
            <p:cNvSpPr/>
            <p:nvPr/>
          </p:nvSpPr>
          <p:spPr>
            <a:xfrm>
              <a:off x="840651" y="1690688"/>
              <a:ext cx="2569852" cy="5418667"/>
            </a:xfrm>
            <a:custGeom>
              <a:avLst/>
              <a:gdLst>
                <a:gd name="connsiteX0" fmla="*/ 0 w 2569852"/>
                <a:gd name="connsiteY0" fmla="*/ 256985 h 5418667"/>
                <a:gd name="connsiteX1" fmla="*/ 256985 w 2569852"/>
                <a:gd name="connsiteY1" fmla="*/ 0 h 5418667"/>
                <a:gd name="connsiteX2" fmla="*/ 2312867 w 2569852"/>
                <a:gd name="connsiteY2" fmla="*/ 0 h 5418667"/>
                <a:gd name="connsiteX3" fmla="*/ 2569852 w 2569852"/>
                <a:gd name="connsiteY3" fmla="*/ 256985 h 5418667"/>
                <a:gd name="connsiteX4" fmla="*/ 2569852 w 2569852"/>
                <a:gd name="connsiteY4" fmla="*/ 5161682 h 5418667"/>
                <a:gd name="connsiteX5" fmla="*/ 2312867 w 2569852"/>
                <a:gd name="connsiteY5" fmla="*/ 5418667 h 5418667"/>
                <a:gd name="connsiteX6" fmla="*/ 256985 w 2569852"/>
                <a:gd name="connsiteY6" fmla="*/ 5418667 h 5418667"/>
                <a:gd name="connsiteX7" fmla="*/ 0 w 2569852"/>
                <a:gd name="connsiteY7" fmla="*/ 5161682 h 5418667"/>
                <a:gd name="connsiteX8" fmla="*/ 0 w 2569852"/>
                <a:gd name="connsiteY8" fmla="*/ 256985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418667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161682"/>
                  </a:lnTo>
                  <a:cubicBezTo>
                    <a:pt x="2569852" y="5303611"/>
                    <a:pt x="2454796" y="5418667"/>
                    <a:pt x="2312867" y="5418667"/>
                  </a:cubicBezTo>
                  <a:lnTo>
                    <a:pt x="256985" y="5418667"/>
                  </a:lnTo>
                  <a:cubicBezTo>
                    <a:pt x="115056" y="5418667"/>
                    <a:pt x="0" y="5303611"/>
                    <a:pt x="0" y="5161682"/>
                  </a:cubicBezTo>
                  <a:lnTo>
                    <a:pt x="0" y="25698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2302594" rIns="135128" bIns="1218863" numCol="1" spcCol="1270" anchor="t" anchorCtr="1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Best-Practice HR KPIs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CA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Human Capital Metrics – workforce size/diversity, sickness by reason, leavers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CA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Gender Pay Gap</a:t>
              </a:r>
              <a:endParaRPr lang="en-US" sz="15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CA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HR Outputs – HR Casework training days/cost, recruitment time, </a:t>
              </a:r>
              <a:r>
                <a:rPr lang="en-CA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appraisals</a:t>
              </a:r>
              <a:endParaRPr lang="en-CA" sz="15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E1818F-38D0-8EFD-10D4-6D3CF7E7F9B8}"/>
                </a:ext>
              </a:extLst>
            </p:cNvPr>
            <p:cNvSpPr/>
            <p:nvPr/>
          </p:nvSpPr>
          <p:spPr>
            <a:xfrm>
              <a:off x="1223369" y="2015808"/>
              <a:ext cx="1804416" cy="18044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latin typeface="Aptos" panose="020B00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BC40E41-1FF4-CA95-6960-7797B352E1C1}"/>
                </a:ext>
              </a:extLst>
            </p:cNvPr>
            <p:cNvSpPr/>
            <p:nvPr/>
          </p:nvSpPr>
          <p:spPr>
            <a:xfrm>
              <a:off x="3487599" y="1690688"/>
              <a:ext cx="2569852" cy="5418667"/>
            </a:xfrm>
            <a:custGeom>
              <a:avLst/>
              <a:gdLst>
                <a:gd name="connsiteX0" fmla="*/ 0 w 2569852"/>
                <a:gd name="connsiteY0" fmla="*/ 256985 h 5418667"/>
                <a:gd name="connsiteX1" fmla="*/ 256985 w 2569852"/>
                <a:gd name="connsiteY1" fmla="*/ 0 h 5418667"/>
                <a:gd name="connsiteX2" fmla="*/ 2312867 w 2569852"/>
                <a:gd name="connsiteY2" fmla="*/ 0 h 5418667"/>
                <a:gd name="connsiteX3" fmla="*/ 2569852 w 2569852"/>
                <a:gd name="connsiteY3" fmla="*/ 256985 h 5418667"/>
                <a:gd name="connsiteX4" fmla="*/ 2569852 w 2569852"/>
                <a:gd name="connsiteY4" fmla="*/ 5161682 h 5418667"/>
                <a:gd name="connsiteX5" fmla="*/ 2312867 w 2569852"/>
                <a:gd name="connsiteY5" fmla="*/ 5418667 h 5418667"/>
                <a:gd name="connsiteX6" fmla="*/ 256985 w 2569852"/>
                <a:gd name="connsiteY6" fmla="*/ 5418667 h 5418667"/>
                <a:gd name="connsiteX7" fmla="*/ 0 w 2569852"/>
                <a:gd name="connsiteY7" fmla="*/ 5161682 h 5418667"/>
                <a:gd name="connsiteX8" fmla="*/ 0 w 2569852"/>
                <a:gd name="connsiteY8" fmla="*/ 256985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418667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161682"/>
                  </a:lnTo>
                  <a:cubicBezTo>
                    <a:pt x="2569852" y="5303611"/>
                    <a:pt x="2454796" y="5418667"/>
                    <a:pt x="2312867" y="5418667"/>
                  </a:cubicBezTo>
                  <a:lnTo>
                    <a:pt x="256985" y="5418667"/>
                  </a:lnTo>
                  <a:cubicBezTo>
                    <a:pt x="115056" y="5418667"/>
                    <a:pt x="0" y="5303611"/>
                    <a:pt x="0" y="5161682"/>
                  </a:cubicBezTo>
                  <a:lnTo>
                    <a:pt x="0" y="25698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2302594" rIns="135128" bIns="1218863" numCol="1" spcCol="1270" anchor="t" anchorCtr="1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Pay Data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Chief Officer pay &amp; benefits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Pay &amp; benefits - other roles</a:t>
              </a:r>
              <a:endParaRPr lang="en-US" sz="15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Min/Max packages/other payments.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R&amp;R difficulty</a:t>
              </a:r>
              <a:endParaRPr lang="en-US" sz="15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Agency CSW pay-rates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20CC5E-D21E-EF1B-A026-FBBA95725280}"/>
                </a:ext>
              </a:extLst>
            </p:cNvPr>
            <p:cNvSpPr/>
            <p:nvPr/>
          </p:nvSpPr>
          <p:spPr>
            <a:xfrm>
              <a:off x="3870317" y="2015808"/>
              <a:ext cx="1804416" cy="18044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latin typeface="Aptos" panose="020B00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3E340C9-02E9-7582-74B1-1549C4D135B3}"/>
                </a:ext>
              </a:extLst>
            </p:cNvPr>
            <p:cNvSpPr/>
            <p:nvPr/>
          </p:nvSpPr>
          <p:spPr>
            <a:xfrm>
              <a:off x="6134547" y="1690688"/>
              <a:ext cx="2569852" cy="5418667"/>
            </a:xfrm>
            <a:custGeom>
              <a:avLst/>
              <a:gdLst>
                <a:gd name="connsiteX0" fmla="*/ 0 w 2569852"/>
                <a:gd name="connsiteY0" fmla="*/ 256985 h 5418667"/>
                <a:gd name="connsiteX1" fmla="*/ 256985 w 2569852"/>
                <a:gd name="connsiteY1" fmla="*/ 0 h 5418667"/>
                <a:gd name="connsiteX2" fmla="*/ 2312867 w 2569852"/>
                <a:gd name="connsiteY2" fmla="*/ 0 h 5418667"/>
                <a:gd name="connsiteX3" fmla="*/ 2569852 w 2569852"/>
                <a:gd name="connsiteY3" fmla="*/ 256985 h 5418667"/>
                <a:gd name="connsiteX4" fmla="*/ 2569852 w 2569852"/>
                <a:gd name="connsiteY4" fmla="*/ 5161682 h 5418667"/>
                <a:gd name="connsiteX5" fmla="*/ 2312867 w 2569852"/>
                <a:gd name="connsiteY5" fmla="*/ 5418667 h 5418667"/>
                <a:gd name="connsiteX6" fmla="*/ 256985 w 2569852"/>
                <a:gd name="connsiteY6" fmla="*/ 5418667 h 5418667"/>
                <a:gd name="connsiteX7" fmla="*/ 0 w 2569852"/>
                <a:gd name="connsiteY7" fmla="*/ 5161682 h 5418667"/>
                <a:gd name="connsiteX8" fmla="*/ 0 w 2569852"/>
                <a:gd name="connsiteY8" fmla="*/ 256985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418667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161682"/>
                  </a:lnTo>
                  <a:cubicBezTo>
                    <a:pt x="2569852" y="5303611"/>
                    <a:pt x="2454796" y="5418667"/>
                    <a:pt x="2312867" y="5418667"/>
                  </a:cubicBezTo>
                  <a:lnTo>
                    <a:pt x="256985" y="5418667"/>
                  </a:lnTo>
                  <a:cubicBezTo>
                    <a:pt x="115056" y="5418667"/>
                    <a:pt x="0" y="5303611"/>
                    <a:pt x="0" y="5161682"/>
                  </a:cubicBezTo>
                  <a:lnTo>
                    <a:pt x="0" y="25698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2302594" rIns="135128" bIns="1218863" numCol="1" spcCol="1270" anchor="t" anchorCtr="1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HR Policy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Terms &amp; conditions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Systems/apps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HR delivery partners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S</a:t>
              </a: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hared HR services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Size of HR Teams</a:t>
              </a:r>
              <a:endParaRPr lang="en-US" sz="15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5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DD1F63-E9F0-E580-149A-59FE19DB0B59}"/>
                </a:ext>
              </a:extLst>
            </p:cNvPr>
            <p:cNvSpPr/>
            <p:nvPr/>
          </p:nvSpPr>
          <p:spPr>
            <a:xfrm>
              <a:off x="6517265" y="2015808"/>
              <a:ext cx="1804416" cy="18044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latin typeface="Aptos" panose="020B00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61E4F72-3267-8C6E-E34E-62F5FD328C91}"/>
                </a:ext>
              </a:extLst>
            </p:cNvPr>
            <p:cNvSpPr/>
            <p:nvPr/>
          </p:nvSpPr>
          <p:spPr>
            <a:xfrm>
              <a:off x="8781495" y="1690688"/>
              <a:ext cx="2569852" cy="5418667"/>
            </a:xfrm>
            <a:custGeom>
              <a:avLst/>
              <a:gdLst>
                <a:gd name="connsiteX0" fmla="*/ 0 w 2569852"/>
                <a:gd name="connsiteY0" fmla="*/ 256985 h 5418667"/>
                <a:gd name="connsiteX1" fmla="*/ 256985 w 2569852"/>
                <a:gd name="connsiteY1" fmla="*/ 0 h 5418667"/>
                <a:gd name="connsiteX2" fmla="*/ 2312867 w 2569852"/>
                <a:gd name="connsiteY2" fmla="*/ 0 h 5418667"/>
                <a:gd name="connsiteX3" fmla="*/ 2569852 w 2569852"/>
                <a:gd name="connsiteY3" fmla="*/ 256985 h 5418667"/>
                <a:gd name="connsiteX4" fmla="*/ 2569852 w 2569852"/>
                <a:gd name="connsiteY4" fmla="*/ 5161682 h 5418667"/>
                <a:gd name="connsiteX5" fmla="*/ 2312867 w 2569852"/>
                <a:gd name="connsiteY5" fmla="*/ 5418667 h 5418667"/>
                <a:gd name="connsiteX6" fmla="*/ 256985 w 2569852"/>
                <a:gd name="connsiteY6" fmla="*/ 5418667 h 5418667"/>
                <a:gd name="connsiteX7" fmla="*/ 0 w 2569852"/>
                <a:gd name="connsiteY7" fmla="*/ 5161682 h 5418667"/>
                <a:gd name="connsiteX8" fmla="*/ 0 w 2569852"/>
                <a:gd name="connsiteY8" fmla="*/ 256985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418667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161682"/>
                  </a:lnTo>
                  <a:cubicBezTo>
                    <a:pt x="2569852" y="5303611"/>
                    <a:pt x="2454796" y="5418667"/>
                    <a:pt x="2312867" y="5418667"/>
                  </a:cubicBezTo>
                  <a:lnTo>
                    <a:pt x="256985" y="5418667"/>
                  </a:lnTo>
                  <a:cubicBezTo>
                    <a:pt x="115056" y="5418667"/>
                    <a:pt x="0" y="5303611"/>
                    <a:pt x="0" y="5161682"/>
                  </a:cubicBezTo>
                  <a:lnTo>
                    <a:pt x="0" y="25698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2302594" rIns="135128" bIns="1218863" numCol="1" spcCol="1270" anchor="t" anchorCtr="1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InfiniStats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Create </a:t>
              </a:r>
              <a:r>
                <a:rPr lang="en-US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your own surveys to collect data from councils in your region</a:t>
              </a:r>
            </a:p>
            <a:p>
              <a:pPr marL="115200" lvl="1" indent="-1152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Email notifications to all users when new surveys are created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D70DCA-CAA7-6513-B54C-BA04471D56D0}"/>
                </a:ext>
              </a:extLst>
            </p:cNvPr>
            <p:cNvSpPr/>
            <p:nvPr/>
          </p:nvSpPr>
          <p:spPr>
            <a:xfrm>
              <a:off x="9164213" y="2015808"/>
              <a:ext cx="1804416" cy="18044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latin typeface="Aptos" panose="020B0004020202020204" pitchFamily="34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36BDAA55-7EFE-86F2-F0F7-47A44F8F8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307" r="3307" b="6645"/>
          <a:stretch/>
        </p:blipFill>
        <p:spPr>
          <a:xfrm>
            <a:off x="1403491" y="1870688"/>
            <a:ext cx="1440467" cy="144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0CC8DAB-287D-C907-2A7C-2F01940113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060" r="10060" b="20080"/>
          <a:stretch/>
        </p:blipFill>
        <p:spPr>
          <a:xfrm>
            <a:off x="9501932" y="2086886"/>
            <a:ext cx="1132684" cy="113325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C68E384-0BB6-D8E1-C5C7-699C783DA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0467" r="10467" b="20987"/>
          <a:stretch/>
        </p:blipFill>
        <p:spPr>
          <a:xfrm>
            <a:off x="10051268" y="2717092"/>
            <a:ext cx="720000" cy="72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24E4849-9EA2-91B9-48CF-09F7E2A4F0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0498" r="10498" b="20987"/>
          <a:stretch/>
        </p:blipFill>
        <p:spPr>
          <a:xfrm>
            <a:off x="4231974" y="2123423"/>
            <a:ext cx="1079867" cy="1080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A6B6661-B7B8-0151-6474-8E11032ED578}"/>
              </a:ext>
            </a:extLst>
          </p:cNvPr>
          <p:cNvGrpSpPr/>
          <p:nvPr/>
        </p:nvGrpSpPr>
        <p:grpSpPr>
          <a:xfrm>
            <a:off x="4818880" y="2754734"/>
            <a:ext cx="540252" cy="540000"/>
            <a:chOff x="5285622" y="3473423"/>
            <a:chExt cx="540252" cy="54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1521CA-D61F-7E11-75BA-94CD8915E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5622" y="3473423"/>
              <a:ext cx="54025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latin typeface="Aptos" panose="020B0004020202020204" pitchFamily="34" charset="0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6E92F7A-D163-E855-5F70-5F2C47A28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0498" r="10498" b="20987"/>
            <a:stretch/>
          </p:blipFill>
          <p:spPr>
            <a:xfrm>
              <a:off x="5285940" y="3473423"/>
              <a:ext cx="539934" cy="54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40E4C7C-E03B-4021-369C-57D62AB0BA82}"/>
              </a:ext>
            </a:extLst>
          </p:cNvPr>
          <p:cNvSpPr txBox="1"/>
          <p:nvPr/>
        </p:nvSpPr>
        <p:spPr>
          <a:xfrm>
            <a:off x="3675452" y="6044910"/>
            <a:ext cx="5236900" cy="323165"/>
          </a:xfrm>
          <a:prstGeom prst="rect">
            <a:avLst/>
          </a:prstGeom>
          <a:solidFill>
            <a:srgbClr val="E6EDF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Aptos" panose="020B0004020202020204" pitchFamily="34" charset="0"/>
              </a:rPr>
              <a:t>All surveys are voluntary, complete what you can to take part.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EC93D8-07EF-C6DD-21D4-7EBF966C854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0517" r="10517" b="20987"/>
          <a:stretch/>
        </p:blipFill>
        <p:spPr>
          <a:xfrm>
            <a:off x="6884676" y="2125563"/>
            <a:ext cx="1070827" cy="10714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9545983-8AF9-D205-0739-F4B4311276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71584" y="3666910"/>
            <a:ext cx="682882" cy="360768"/>
          </a:xfrm>
          <a:prstGeom prst="rect">
            <a:avLst/>
          </a:prstGeom>
        </p:spPr>
      </p:pic>
      <p:sp>
        <p:nvSpPr>
          <p:cNvPr id="26" name="Title 9">
            <a:extLst>
              <a:ext uri="{FF2B5EF4-FFF2-40B4-BE49-F238E27FC236}">
                <a16:creationId xmlns:a16="http://schemas.microsoft.com/office/drawing/2014/main" id="{6763794C-CB8F-75C9-B6C8-B7E3D7837A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542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5D4B374D-8FD4-FF34-7BEF-5A6E2CDA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89925"/>
            <a:ext cx="8327446" cy="452630"/>
          </a:xfrm>
        </p:spPr>
        <p:txBody>
          <a:bodyPr>
            <a:noAutofit/>
          </a:bodyPr>
          <a:lstStyle/>
          <a:p>
            <a:r>
              <a:rPr lang="en-US" sz="2000" dirty="0"/>
              <a:t>HR Metrics Benchmarking Club with</a:t>
            </a:r>
          </a:p>
        </p:txBody>
      </p:sp>
      <p:pic>
        <p:nvPicPr>
          <p:cNvPr id="34" name="Picture 33">
            <a:hlinkClick r:id="rId17"/>
            <a:extLst>
              <a:ext uri="{FF2B5EF4-FFF2-40B4-BE49-F238E27FC236}">
                <a16:creationId xmlns:a16="http://schemas.microsoft.com/office/drawing/2014/main" id="{BD6A8223-900B-18CA-AB0F-AF4A50C6DF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22451" y="558644"/>
            <a:ext cx="896008" cy="248195"/>
          </a:xfrm>
          <a:prstGeom prst="rect">
            <a:avLst/>
          </a:prstGeom>
        </p:spPr>
      </p:pic>
      <p:sp>
        <p:nvSpPr>
          <p:cNvPr id="35" name="Title 9">
            <a:extLst>
              <a:ext uri="{FF2B5EF4-FFF2-40B4-BE49-F238E27FC236}">
                <a16:creationId xmlns:a16="http://schemas.microsoft.com/office/drawing/2014/main" id="{BA2276BF-76E2-8BB7-D3F3-48A43BC9651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7542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The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0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E719EAA-3F33-75FD-C319-29D96D98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80" y="212643"/>
            <a:ext cx="8293768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Joining the Club and Using InfiniStats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26151E-4AFD-FC17-83C7-F5B49C4D5462}"/>
              </a:ext>
            </a:extLst>
          </p:cNvPr>
          <p:cNvSpPr txBox="1"/>
          <p:nvPr/>
        </p:nvSpPr>
        <p:spPr>
          <a:xfrm>
            <a:off x="956033" y="1387700"/>
            <a:ext cx="2506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ptos" panose="020B0004020202020204" pitchFamily="34" charset="0"/>
              </a:rPr>
              <a:t>Setup </a:t>
            </a:r>
            <a:br>
              <a:rPr lang="en-GB" dirty="0">
                <a:latin typeface="Aptos" panose="020B0004020202020204" pitchFamily="34" charset="0"/>
              </a:rPr>
            </a:br>
            <a:r>
              <a:rPr lang="en-GB" sz="1200" dirty="0">
                <a:latin typeface="Aptos" panose="020B0004020202020204" pitchFamily="34" charset="0"/>
              </a:rPr>
              <a:t>(first time only)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65A7D9-886F-1D7B-DC48-9E89C0F6C798}"/>
              </a:ext>
            </a:extLst>
          </p:cNvPr>
          <p:cNvGrpSpPr/>
          <p:nvPr/>
        </p:nvGrpSpPr>
        <p:grpSpPr>
          <a:xfrm>
            <a:off x="4465293" y="2065794"/>
            <a:ext cx="6965640" cy="4388882"/>
            <a:chOff x="4465293" y="1387700"/>
            <a:chExt cx="6965640" cy="43888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30D232E-DD4A-2970-5CA1-5571645C4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6473" y="3300371"/>
              <a:ext cx="2241361" cy="19171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17C066-DA78-81D9-56F5-5E29C72525E9}"/>
                </a:ext>
              </a:extLst>
            </p:cNvPr>
            <p:cNvGrpSpPr/>
            <p:nvPr/>
          </p:nvGrpSpPr>
          <p:grpSpPr>
            <a:xfrm>
              <a:off x="4465293" y="2050039"/>
              <a:ext cx="6965640" cy="3726543"/>
              <a:chOff x="4465293" y="2213327"/>
              <a:chExt cx="6965640" cy="3726543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3B58799-1E92-31AE-C72B-B0CEF9CDD951}"/>
                  </a:ext>
                </a:extLst>
              </p:cNvPr>
              <p:cNvSpPr/>
              <p:nvPr/>
            </p:nvSpPr>
            <p:spPr>
              <a:xfrm>
                <a:off x="4465293" y="2928232"/>
                <a:ext cx="1921019" cy="2043689"/>
              </a:xfrm>
              <a:prstGeom prst="roundRect">
                <a:avLst>
                  <a:gd name="adj" fmla="val 10000"/>
                </a:avLst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Shape 13">
                <a:extLst>
                  <a:ext uri="{FF2B5EF4-FFF2-40B4-BE49-F238E27FC236}">
                    <a16:creationId xmlns:a16="http://schemas.microsoft.com/office/drawing/2014/main" id="{455FEFD4-E673-12EB-E4DE-09EAC01ED762}"/>
                  </a:ext>
                </a:extLst>
              </p:cNvPr>
              <p:cNvSpPr/>
              <p:nvPr/>
            </p:nvSpPr>
            <p:spPr>
              <a:xfrm>
                <a:off x="5644336" y="3823776"/>
                <a:ext cx="2116094" cy="2116094"/>
              </a:xfrm>
              <a:prstGeom prst="leftCircularArrow">
                <a:avLst>
                  <a:gd name="adj1" fmla="val 2790"/>
                  <a:gd name="adj2" fmla="val 340397"/>
                  <a:gd name="adj3" fmla="val 2941861"/>
                  <a:gd name="adj4" fmla="val 9850442"/>
                  <a:gd name="adj5" fmla="val 3255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D675E2C-06BE-71B6-ED6B-43D919DF35F4}"/>
                  </a:ext>
                </a:extLst>
              </p:cNvPr>
              <p:cNvSpPr/>
              <p:nvPr/>
            </p:nvSpPr>
            <p:spPr>
              <a:xfrm>
                <a:off x="4892187" y="4473883"/>
                <a:ext cx="1707572" cy="679045"/>
              </a:xfrm>
              <a:custGeom>
                <a:avLst/>
                <a:gdLst>
                  <a:gd name="connsiteX0" fmla="*/ 0 w 1707572"/>
                  <a:gd name="connsiteY0" fmla="*/ 67905 h 679045"/>
                  <a:gd name="connsiteX1" fmla="*/ 67905 w 1707572"/>
                  <a:gd name="connsiteY1" fmla="*/ 0 h 679045"/>
                  <a:gd name="connsiteX2" fmla="*/ 1639668 w 1707572"/>
                  <a:gd name="connsiteY2" fmla="*/ 0 h 679045"/>
                  <a:gd name="connsiteX3" fmla="*/ 1707573 w 1707572"/>
                  <a:gd name="connsiteY3" fmla="*/ 67905 h 679045"/>
                  <a:gd name="connsiteX4" fmla="*/ 1707572 w 1707572"/>
                  <a:gd name="connsiteY4" fmla="*/ 611141 h 679045"/>
                  <a:gd name="connsiteX5" fmla="*/ 1639667 w 1707572"/>
                  <a:gd name="connsiteY5" fmla="*/ 679046 h 679045"/>
                  <a:gd name="connsiteX6" fmla="*/ 67905 w 1707572"/>
                  <a:gd name="connsiteY6" fmla="*/ 679045 h 679045"/>
                  <a:gd name="connsiteX7" fmla="*/ 0 w 1707572"/>
                  <a:gd name="connsiteY7" fmla="*/ 611140 h 679045"/>
                  <a:gd name="connsiteX8" fmla="*/ 0 w 1707572"/>
                  <a:gd name="connsiteY8" fmla="*/ 67905 h 67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572" h="679045">
                    <a:moveTo>
                      <a:pt x="0" y="67905"/>
                    </a:moveTo>
                    <a:cubicBezTo>
                      <a:pt x="0" y="30402"/>
                      <a:pt x="30402" y="0"/>
                      <a:pt x="67905" y="0"/>
                    </a:cubicBezTo>
                    <a:lnTo>
                      <a:pt x="1639668" y="0"/>
                    </a:lnTo>
                    <a:cubicBezTo>
                      <a:pt x="1677171" y="0"/>
                      <a:pt x="1707573" y="30402"/>
                      <a:pt x="1707573" y="67905"/>
                    </a:cubicBezTo>
                    <a:cubicBezTo>
                      <a:pt x="1707573" y="248984"/>
                      <a:pt x="1707572" y="430062"/>
                      <a:pt x="1707572" y="611141"/>
                    </a:cubicBezTo>
                    <a:cubicBezTo>
                      <a:pt x="1707572" y="648644"/>
                      <a:pt x="1677170" y="679046"/>
                      <a:pt x="1639667" y="679046"/>
                    </a:cubicBezTo>
                    <a:lnTo>
                      <a:pt x="67905" y="679045"/>
                    </a:lnTo>
                    <a:cubicBezTo>
                      <a:pt x="30402" y="679045"/>
                      <a:pt x="0" y="648643"/>
                      <a:pt x="0" y="611140"/>
                    </a:cubicBezTo>
                    <a:lnTo>
                      <a:pt x="0" y="67905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46559" tIns="37669" rIns="46559" bIns="37669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dirty="0">
                    <a:hlinkClick r:id="rId5"/>
                  </a:rPr>
                  <a:t>Log into InfiniStats »</a:t>
                </a:r>
                <a:endParaRPr lang="en-GB" sz="1400" kern="1200" dirty="0"/>
              </a:p>
            </p:txBody>
          </p:sp>
          <p:sp>
            <p:nvSpPr>
              <p:cNvPr id="17" name="Circular Arrow 16">
                <a:extLst>
                  <a:ext uri="{FF2B5EF4-FFF2-40B4-BE49-F238E27FC236}">
                    <a16:creationId xmlns:a16="http://schemas.microsoft.com/office/drawing/2014/main" id="{0E931361-6E1C-90F4-71DF-8307CBDA829F}"/>
                  </a:ext>
                </a:extLst>
              </p:cNvPr>
              <p:cNvSpPr/>
              <p:nvPr/>
            </p:nvSpPr>
            <p:spPr>
              <a:xfrm>
                <a:off x="7985910" y="2213327"/>
                <a:ext cx="2308354" cy="2308354"/>
              </a:xfrm>
              <a:prstGeom prst="circularArrow">
                <a:avLst>
                  <a:gd name="adj1" fmla="val 2557"/>
                  <a:gd name="adj2" fmla="val 310361"/>
                  <a:gd name="adj3" fmla="val 19308360"/>
                  <a:gd name="adj4" fmla="val 12369743"/>
                  <a:gd name="adj5" fmla="val 2984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501AE5E-3638-9DFF-BD2B-23B176D9083C}"/>
                  </a:ext>
                </a:extLst>
              </p:cNvPr>
              <p:cNvSpPr/>
              <p:nvPr/>
            </p:nvSpPr>
            <p:spPr>
              <a:xfrm>
                <a:off x="7019384" y="2768005"/>
                <a:ext cx="1707572" cy="679045"/>
              </a:xfrm>
              <a:custGeom>
                <a:avLst/>
                <a:gdLst>
                  <a:gd name="connsiteX0" fmla="*/ 0 w 1707572"/>
                  <a:gd name="connsiteY0" fmla="*/ 67905 h 679045"/>
                  <a:gd name="connsiteX1" fmla="*/ 67905 w 1707572"/>
                  <a:gd name="connsiteY1" fmla="*/ 0 h 679045"/>
                  <a:gd name="connsiteX2" fmla="*/ 1639668 w 1707572"/>
                  <a:gd name="connsiteY2" fmla="*/ 0 h 679045"/>
                  <a:gd name="connsiteX3" fmla="*/ 1707573 w 1707572"/>
                  <a:gd name="connsiteY3" fmla="*/ 67905 h 679045"/>
                  <a:gd name="connsiteX4" fmla="*/ 1707572 w 1707572"/>
                  <a:gd name="connsiteY4" fmla="*/ 611141 h 679045"/>
                  <a:gd name="connsiteX5" fmla="*/ 1639667 w 1707572"/>
                  <a:gd name="connsiteY5" fmla="*/ 679046 h 679045"/>
                  <a:gd name="connsiteX6" fmla="*/ 67905 w 1707572"/>
                  <a:gd name="connsiteY6" fmla="*/ 679045 h 679045"/>
                  <a:gd name="connsiteX7" fmla="*/ 0 w 1707572"/>
                  <a:gd name="connsiteY7" fmla="*/ 611140 h 679045"/>
                  <a:gd name="connsiteX8" fmla="*/ 0 w 1707572"/>
                  <a:gd name="connsiteY8" fmla="*/ 67905 h 67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572" h="679045">
                    <a:moveTo>
                      <a:pt x="0" y="67905"/>
                    </a:moveTo>
                    <a:cubicBezTo>
                      <a:pt x="0" y="30402"/>
                      <a:pt x="30402" y="0"/>
                      <a:pt x="67905" y="0"/>
                    </a:cubicBezTo>
                    <a:lnTo>
                      <a:pt x="1639668" y="0"/>
                    </a:lnTo>
                    <a:cubicBezTo>
                      <a:pt x="1677171" y="0"/>
                      <a:pt x="1707573" y="30402"/>
                      <a:pt x="1707573" y="67905"/>
                    </a:cubicBezTo>
                    <a:cubicBezTo>
                      <a:pt x="1707573" y="248984"/>
                      <a:pt x="1707572" y="430062"/>
                      <a:pt x="1707572" y="611141"/>
                    </a:cubicBezTo>
                    <a:cubicBezTo>
                      <a:pt x="1707572" y="648644"/>
                      <a:pt x="1677170" y="679046"/>
                      <a:pt x="1639667" y="679046"/>
                    </a:cubicBezTo>
                    <a:lnTo>
                      <a:pt x="67905" y="679045"/>
                    </a:lnTo>
                    <a:cubicBezTo>
                      <a:pt x="30402" y="679045"/>
                      <a:pt x="0" y="648643"/>
                      <a:pt x="0" y="611140"/>
                    </a:cubicBezTo>
                    <a:lnTo>
                      <a:pt x="0" y="67905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46559" tIns="37669" rIns="46559" bIns="37669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dirty="0"/>
                  <a:t>U</a:t>
                </a:r>
                <a:r>
                  <a:rPr lang="en-GB" sz="1400" kern="1200" dirty="0"/>
                  <a:t>pload your survey data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84C0D89-17B7-3EAB-343C-A6163B68200D}"/>
                  </a:ext>
                </a:extLst>
              </p:cNvPr>
              <p:cNvSpPr/>
              <p:nvPr/>
            </p:nvSpPr>
            <p:spPr>
              <a:xfrm>
                <a:off x="9296468" y="3048875"/>
                <a:ext cx="1921019" cy="1714363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7225C6D0-B9B1-B16D-A0ED-843D86BFEBFC}"/>
                  </a:ext>
                </a:extLst>
              </p:cNvPr>
              <p:cNvSpPr/>
              <p:nvPr/>
            </p:nvSpPr>
            <p:spPr>
              <a:xfrm>
                <a:off x="9723361" y="4472706"/>
                <a:ext cx="1707572" cy="679045"/>
              </a:xfrm>
              <a:custGeom>
                <a:avLst/>
                <a:gdLst>
                  <a:gd name="connsiteX0" fmla="*/ 0 w 1707572"/>
                  <a:gd name="connsiteY0" fmla="*/ 67905 h 679045"/>
                  <a:gd name="connsiteX1" fmla="*/ 67905 w 1707572"/>
                  <a:gd name="connsiteY1" fmla="*/ 0 h 679045"/>
                  <a:gd name="connsiteX2" fmla="*/ 1639668 w 1707572"/>
                  <a:gd name="connsiteY2" fmla="*/ 0 h 679045"/>
                  <a:gd name="connsiteX3" fmla="*/ 1707573 w 1707572"/>
                  <a:gd name="connsiteY3" fmla="*/ 67905 h 679045"/>
                  <a:gd name="connsiteX4" fmla="*/ 1707572 w 1707572"/>
                  <a:gd name="connsiteY4" fmla="*/ 611141 h 679045"/>
                  <a:gd name="connsiteX5" fmla="*/ 1639667 w 1707572"/>
                  <a:gd name="connsiteY5" fmla="*/ 679046 h 679045"/>
                  <a:gd name="connsiteX6" fmla="*/ 67905 w 1707572"/>
                  <a:gd name="connsiteY6" fmla="*/ 679045 h 679045"/>
                  <a:gd name="connsiteX7" fmla="*/ 0 w 1707572"/>
                  <a:gd name="connsiteY7" fmla="*/ 611140 h 679045"/>
                  <a:gd name="connsiteX8" fmla="*/ 0 w 1707572"/>
                  <a:gd name="connsiteY8" fmla="*/ 67905 h 67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572" h="679045">
                    <a:moveTo>
                      <a:pt x="0" y="67905"/>
                    </a:moveTo>
                    <a:cubicBezTo>
                      <a:pt x="0" y="30402"/>
                      <a:pt x="30402" y="0"/>
                      <a:pt x="67905" y="0"/>
                    </a:cubicBezTo>
                    <a:lnTo>
                      <a:pt x="1639668" y="0"/>
                    </a:lnTo>
                    <a:cubicBezTo>
                      <a:pt x="1677171" y="0"/>
                      <a:pt x="1707573" y="30402"/>
                      <a:pt x="1707573" y="67905"/>
                    </a:cubicBezTo>
                    <a:cubicBezTo>
                      <a:pt x="1707573" y="248984"/>
                      <a:pt x="1707572" y="430062"/>
                      <a:pt x="1707572" y="611141"/>
                    </a:cubicBezTo>
                    <a:cubicBezTo>
                      <a:pt x="1707572" y="648644"/>
                      <a:pt x="1677170" y="679046"/>
                      <a:pt x="1639667" y="679046"/>
                    </a:cubicBezTo>
                    <a:lnTo>
                      <a:pt x="67905" y="679045"/>
                    </a:lnTo>
                    <a:cubicBezTo>
                      <a:pt x="30402" y="679045"/>
                      <a:pt x="0" y="648643"/>
                      <a:pt x="0" y="611140"/>
                    </a:cubicBezTo>
                    <a:lnTo>
                      <a:pt x="0" y="67905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46559" tIns="37669" rIns="46559" bIns="37669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dirty="0"/>
                  <a:t>Generate your charts, reports, scorecards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4C127B-FBDC-4297-B475-A7213EEDF2FC}"/>
                </a:ext>
              </a:extLst>
            </p:cNvPr>
            <p:cNvSpPr txBox="1"/>
            <p:nvPr/>
          </p:nvSpPr>
          <p:spPr>
            <a:xfrm>
              <a:off x="5985164" y="1387700"/>
              <a:ext cx="38174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ptos" panose="020B0004020202020204" pitchFamily="34" charset="0"/>
                </a:rPr>
                <a:t>Using InfiniStats</a:t>
              </a:r>
              <a:br>
                <a:rPr lang="en-GB" dirty="0">
                  <a:latin typeface="Aptos" panose="020B0004020202020204" pitchFamily="34" charset="0"/>
                </a:rPr>
              </a:br>
              <a:r>
                <a:rPr lang="en-GB" sz="1200" dirty="0">
                  <a:latin typeface="Aptos" panose="020B0004020202020204" pitchFamily="34" charset="0"/>
                </a:rPr>
                <a:t>(responding to surveys and viewing results)</a:t>
              </a:r>
            </a:p>
          </p:txBody>
        </p:sp>
      </p:grp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EE74716-0DC3-7B99-88F9-935CEF7D5A45}"/>
              </a:ext>
            </a:extLst>
          </p:cNvPr>
          <p:cNvGraphicFramePr/>
          <p:nvPr/>
        </p:nvGraphicFramePr>
        <p:xfrm>
          <a:off x="638769" y="2069336"/>
          <a:ext cx="3166046" cy="437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4B4EBC11-8E15-6F58-1214-F0BF080567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4513" y="4039724"/>
            <a:ext cx="438412" cy="43841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D22D3C4-1830-25B0-99BD-A18EABB5B2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4513" y="5650348"/>
            <a:ext cx="548015" cy="4384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52FCE93-CCBD-E741-7BF7-8B1947C92E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1574" y="2326532"/>
            <a:ext cx="438412" cy="43841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32E22A5-AAB7-536E-2AFD-B6809DEEFE96}"/>
              </a:ext>
            </a:extLst>
          </p:cNvPr>
          <p:cNvGrpSpPr/>
          <p:nvPr/>
        </p:nvGrpSpPr>
        <p:grpSpPr>
          <a:xfrm>
            <a:off x="3900576" y="1175662"/>
            <a:ext cx="4390847" cy="788138"/>
            <a:chOff x="3787383" y="1206934"/>
            <a:chExt cx="4390847" cy="78813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4EC5369-CE5D-540C-492C-8B9027FAEE9C}"/>
                </a:ext>
              </a:extLst>
            </p:cNvPr>
            <p:cNvSpPr/>
            <p:nvPr/>
          </p:nvSpPr>
          <p:spPr>
            <a:xfrm>
              <a:off x="3787383" y="1206934"/>
              <a:ext cx="4390847" cy="7703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180FEC2-B364-0188-5E6C-89FBD9CE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935065" y="1365684"/>
              <a:ext cx="548015" cy="4384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C3271D-50B5-2941-488A-AC21D3A8B46D}"/>
                </a:ext>
              </a:extLst>
            </p:cNvPr>
            <p:cNvSpPr txBox="1"/>
            <p:nvPr/>
          </p:nvSpPr>
          <p:spPr>
            <a:xfrm>
              <a:off x="4527562" y="1410297"/>
              <a:ext cx="3650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Contact Your Regional Employer to sign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32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484</Words>
  <Application>Microsoft Office PowerPoint</Application>
  <PresentationFormat>Widescreen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-webkit-standard</vt:lpstr>
      <vt:lpstr>Office Theme</vt:lpstr>
      <vt:lpstr>      A secure intelligent data repository powering the HR Metrics Benchmarking Club for councils in England</vt:lpstr>
      <vt:lpstr>Over 140 HR Benchmarking Club Councils in:</vt:lpstr>
      <vt:lpstr>HR Metrics Benchmarking Club with</vt:lpstr>
      <vt:lpstr>HR Metrics Benchmarking Club with</vt:lpstr>
      <vt:lpstr>Joining the Club and Using InfiniStats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InfiniStats HR Benchmarking Club</dc:title>
  <dc:subject/>
  <dc:creator>London Councils</dc:creator>
  <cp:keywords/>
  <dc:description/>
  <cp:lastModifiedBy>Tessa Mapley</cp:lastModifiedBy>
  <cp:revision>59</cp:revision>
  <cp:lastPrinted>2024-07-01T17:46:16Z</cp:lastPrinted>
  <dcterms:created xsi:type="dcterms:W3CDTF">2023-04-30T00:39:05Z</dcterms:created>
  <dcterms:modified xsi:type="dcterms:W3CDTF">2025-06-30T14:15:06Z</dcterms:modified>
  <cp:category/>
</cp:coreProperties>
</file>